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p:sldMasterIdLst>
    <p:sldMasterId id="2147483648" r:id="rId1"/>
  </p:sldMasterIdLst>
  <p:notesMasterIdLst>
    <p:notesMasterId r:id="rId31"/>
  </p:notesMasterIdLst>
  <p:sldIdLst>
    <p:sldId id="256" r:id="rId2"/>
    <p:sldId id="261" r:id="rId3"/>
    <p:sldId id="2770" r:id="rId4"/>
    <p:sldId id="464" r:id="rId5"/>
    <p:sldId id="465" r:id="rId6"/>
    <p:sldId id="450" r:id="rId7"/>
    <p:sldId id="2771" r:id="rId8"/>
    <p:sldId id="452" r:id="rId9"/>
    <p:sldId id="2774" r:id="rId10"/>
    <p:sldId id="2775" r:id="rId11"/>
    <p:sldId id="2780" r:id="rId12"/>
    <p:sldId id="2779" r:id="rId13"/>
    <p:sldId id="2776" r:id="rId14"/>
    <p:sldId id="2777" r:id="rId15"/>
    <p:sldId id="2778" r:id="rId16"/>
    <p:sldId id="2763" r:id="rId17"/>
    <p:sldId id="454" r:id="rId18"/>
    <p:sldId id="443" r:id="rId19"/>
    <p:sldId id="458" r:id="rId20"/>
    <p:sldId id="460" r:id="rId21"/>
    <p:sldId id="461" r:id="rId22"/>
    <p:sldId id="2772" r:id="rId23"/>
    <p:sldId id="457" r:id="rId24"/>
    <p:sldId id="462" r:id="rId25"/>
    <p:sldId id="463" r:id="rId26"/>
    <p:sldId id="2773" r:id="rId27"/>
    <p:sldId id="445" r:id="rId28"/>
    <p:sldId id="451" r:id="rId29"/>
    <p:sldId id="287" r:id="rId30"/>
  </p:sldIdLst>
  <p:sldSz cx="12192000" cy="6858000"/>
  <p:notesSz cx="12192000" cy="6858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54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16"/>
    <p:restoredTop sz="95707"/>
  </p:normalViewPr>
  <p:slideViewPr>
    <p:cSldViewPr>
      <p:cViewPr>
        <p:scale>
          <a:sx n="114" d="100"/>
          <a:sy n="114" d="100"/>
        </p:scale>
        <p:origin x="160" y="56"/>
      </p:cViewPr>
      <p:guideLst>
        <p:guide orient="horz" pos="2880"/>
        <p:guide pos="2160"/>
      </p:guideLst>
    </p:cSldViewPr>
  </p:slideViewPr>
  <p:outlineViewPr>
    <p:cViewPr>
      <p:scale>
        <a:sx n="33" d="100"/>
        <a:sy n="33" d="100"/>
      </p:scale>
      <p:origin x="0" y="0"/>
    </p:cViewPr>
  </p:outlineViewPr>
  <p:notesTextViewPr>
    <p:cViewPr>
      <p:scale>
        <a:sx n="155" d="100"/>
        <a:sy n="15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F8B4673C-4DA7-2349-A065-9CE2AE7FA038}" type="datetimeFigureOut">
              <a:rPr kumimoji="1" lang="zh-TW" altLang="en-US" smtClean="0"/>
              <a:t>2023/11/13</a:t>
            </a:fld>
            <a:endParaRPr kumimoji="1" lang="zh-TW" altLang="en-US"/>
          </a:p>
        </p:txBody>
      </p:sp>
      <p:sp>
        <p:nvSpPr>
          <p:cNvPr id="4" name="投影片影像版面配置區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98915531-9563-2241-9E5F-35098AFEBA9B}" type="slidenum">
              <a:rPr kumimoji="1" lang="zh-TW" altLang="en-US" smtClean="0"/>
              <a:t>‹#›</a:t>
            </a:fld>
            <a:endParaRPr kumimoji="1" lang="zh-TW" altLang="en-US"/>
          </a:p>
        </p:txBody>
      </p:sp>
    </p:spTree>
    <p:extLst>
      <p:ext uri="{BB962C8B-B14F-4D97-AF65-F5344CB8AC3E}">
        <p14:creationId xmlns:p14="http://schemas.microsoft.com/office/powerpoint/2010/main" val="451456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ipevo.com.tw/pages/totem-360"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kneron.com/tw/page/soc/" TargetMode="External"/><Relationship Id="rId4" Type="http://schemas.openxmlformats.org/officeDocument/2006/relationships/hyperlink" Target="https://www.aspeedtech.com/tw/cupola360_ast122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98915531-9563-2241-9E5F-35098AFEBA9B}" type="slidenum">
              <a:rPr kumimoji="1" lang="zh-TW" altLang="en-US" smtClean="0"/>
              <a:t>0</a:t>
            </a:fld>
            <a:endParaRPr kumimoji="1" lang="zh-TW" altLang="en-US"/>
          </a:p>
        </p:txBody>
      </p:sp>
    </p:spTree>
    <p:extLst>
      <p:ext uri="{BB962C8B-B14F-4D97-AF65-F5344CB8AC3E}">
        <p14:creationId xmlns:p14="http://schemas.microsoft.com/office/powerpoint/2010/main" val="3033225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 altLang="zh-TW" b="1" i="0" dirty="0">
                <a:solidFill>
                  <a:srgbClr val="121212"/>
                </a:solidFill>
                <a:effectLst/>
                <a:latin typeface="-apple-system"/>
              </a:rPr>
              <a:t>FLOPs</a:t>
            </a:r>
            <a:r>
              <a:rPr lang="zh-TW" altLang="en" b="0" i="0" dirty="0">
                <a:solidFill>
                  <a:srgbClr val="121212"/>
                </a:solidFill>
                <a:effectLst/>
                <a:latin typeface="-apple-system"/>
              </a:rPr>
              <a:t>：</a:t>
            </a:r>
            <a:r>
              <a:rPr lang="zh-TW" altLang="en-US" b="0" i="0" dirty="0">
                <a:solidFill>
                  <a:srgbClr val="121212"/>
                </a:solidFill>
                <a:effectLst/>
                <a:latin typeface="-apple-system"/>
              </a:rPr>
              <a:t>注意</a:t>
            </a:r>
            <a:r>
              <a:rPr lang="en" altLang="zh-TW" b="0" i="0" dirty="0">
                <a:solidFill>
                  <a:srgbClr val="121212"/>
                </a:solidFill>
                <a:effectLst/>
                <a:latin typeface="-apple-system"/>
              </a:rPr>
              <a:t>s</a:t>
            </a:r>
            <a:r>
              <a:rPr lang="zh-TW" altLang="en-US" b="0" i="0" dirty="0">
                <a:solidFill>
                  <a:srgbClr val="121212"/>
                </a:solidFill>
                <a:effectLst/>
                <a:latin typeface="-apple-system"/>
              </a:rPr>
              <a:t>小写，是</a:t>
            </a:r>
            <a:r>
              <a:rPr lang="en" altLang="zh-TW" b="0" i="0" dirty="0">
                <a:solidFill>
                  <a:srgbClr val="121212"/>
                </a:solidFill>
                <a:effectLst/>
                <a:latin typeface="-apple-system"/>
              </a:rPr>
              <a:t>floating point operations</a:t>
            </a:r>
            <a:r>
              <a:rPr lang="zh-TW" altLang="en-US" b="0" i="0" dirty="0">
                <a:solidFill>
                  <a:srgbClr val="121212"/>
                </a:solidFill>
                <a:effectLst/>
                <a:latin typeface="-apple-system"/>
              </a:rPr>
              <a:t>的缩写（</a:t>
            </a:r>
            <a:r>
              <a:rPr lang="en" altLang="zh-TW" b="0" i="0" dirty="0">
                <a:solidFill>
                  <a:srgbClr val="121212"/>
                </a:solidFill>
                <a:effectLst/>
                <a:latin typeface="-apple-system"/>
              </a:rPr>
              <a:t>s</a:t>
            </a:r>
            <a:r>
              <a:rPr lang="zh-TW" altLang="en-US" b="0" i="0" dirty="0">
                <a:solidFill>
                  <a:srgbClr val="121212"/>
                </a:solidFill>
                <a:effectLst/>
                <a:latin typeface="-apple-system"/>
              </a:rPr>
              <a:t>表复数），意指浮点运算数，理解为计算量。可以用来衡量算法</a:t>
            </a:r>
            <a:r>
              <a:rPr lang="en-US" altLang="zh-TW" b="0" i="0" dirty="0">
                <a:solidFill>
                  <a:srgbClr val="121212"/>
                </a:solidFill>
                <a:effectLst/>
                <a:latin typeface="-apple-system"/>
              </a:rPr>
              <a:t>/</a:t>
            </a:r>
            <a:r>
              <a:rPr lang="zh-TW" altLang="en-US" b="0" i="0" dirty="0">
                <a:solidFill>
                  <a:srgbClr val="121212"/>
                </a:solidFill>
                <a:effectLst/>
                <a:latin typeface="-apple-system"/>
              </a:rPr>
              <a:t>模型的复杂度。</a:t>
            </a:r>
            <a:endParaRPr kumimoji="1" lang="zh-TW" altLang="en-US" dirty="0"/>
          </a:p>
        </p:txBody>
      </p:sp>
      <p:sp>
        <p:nvSpPr>
          <p:cNvPr id="4" name="投影片編號版面配置區 3"/>
          <p:cNvSpPr>
            <a:spLocks noGrp="1"/>
          </p:cNvSpPr>
          <p:nvPr>
            <p:ph type="sldNum" sz="quarter" idx="5"/>
          </p:nvPr>
        </p:nvSpPr>
        <p:spPr/>
        <p:txBody>
          <a:bodyPr/>
          <a:lstStyle/>
          <a:p>
            <a:fld id="{98915531-9563-2241-9E5F-35098AFEBA9B}" type="slidenum">
              <a:rPr kumimoji="1" lang="zh-TW" altLang="en-US" smtClean="0"/>
              <a:t>19</a:t>
            </a:fld>
            <a:endParaRPr kumimoji="1" lang="zh-TW" altLang="en-US"/>
          </a:p>
        </p:txBody>
      </p:sp>
    </p:spTree>
    <p:extLst>
      <p:ext uri="{BB962C8B-B14F-4D97-AF65-F5344CB8AC3E}">
        <p14:creationId xmlns:p14="http://schemas.microsoft.com/office/powerpoint/2010/main" val="958200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 altLang="zh-TW" sz="1800" dirty="0">
                <a:effectLst/>
                <a:latin typeface="NimbusRomNo9L"/>
              </a:rPr>
              <a:t>Architecture of the detector. </a:t>
            </a:r>
            <a:r>
              <a:rPr lang="en" altLang="zh-TW" sz="1800" dirty="0" err="1">
                <a:effectLst/>
                <a:latin typeface="CMMI9"/>
              </a:rPr>
              <a:t>f</a:t>
            </a:r>
            <a:r>
              <a:rPr lang="en" altLang="zh-TW" sz="1800" dirty="0" err="1">
                <a:effectLst/>
                <a:latin typeface="CMMI6"/>
              </a:rPr>
              <a:t>v</a:t>
            </a:r>
            <a:r>
              <a:rPr lang="en" altLang="zh-TW" sz="1800" dirty="0">
                <a:effectLst/>
                <a:latin typeface="NimbusRomNo9L"/>
              </a:rPr>
              <a:t>, </a:t>
            </a:r>
            <a:r>
              <a:rPr lang="en" altLang="zh-TW" sz="1800" dirty="0">
                <a:effectLst/>
                <a:latin typeface="CMMI9"/>
              </a:rPr>
              <a:t>f</a:t>
            </a:r>
            <a:r>
              <a:rPr lang="en" altLang="zh-TW" sz="1800" dirty="0">
                <a:effectLst/>
                <a:latin typeface="CMMI6"/>
              </a:rPr>
              <a:t>a</a:t>
            </a:r>
            <a:r>
              <a:rPr lang="en" altLang="zh-TW" sz="1800" dirty="0">
                <a:effectLst/>
                <a:latin typeface="NimbusRomNo9L"/>
              </a:rPr>
              <a:t>, and </a:t>
            </a:r>
            <a:r>
              <a:rPr lang="en" altLang="zh-TW" sz="1800" dirty="0">
                <a:effectLst/>
                <a:latin typeface="CMMI9"/>
              </a:rPr>
              <a:t>f</a:t>
            </a:r>
            <a:r>
              <a:rPr lang="en" altLang="zh-TW" sz="1800" dirty="0">
                <a:effectLst/>
                <a:latin typeface="CMMI6"/>
              </a:rPr>
              <a:t>av </a:t>
            </a:r>
            <a:r>
              <a:rPr lang="en" altLang="zh-TW" sz="1800" dirty="0">
                <a:effectLst/>
                <a:latin typeface="NimbusRomNo9L"/>
              </a:rPr>
              <a:t>represent </a:t>
            </a:r>
            <a:endParaRPr lang="en" altLang="zh-TW" dirty="0"/>
          </a:p>
          <a:p>
            <a:r>
              <a:rPr lang="en" altLang="zh-TW" sz="1800" dirty="0">
                <a:effectLst/>
                <a:latin typeface="NimbusRomNo9L"/>
              </a:rPr>
              <a:t>the visual features, audio features, and multi-modal features of the </a:t>
            </a:r>
            <a:r>
              <a:rPr lang="en" altLang="zh-TW" sz="1800" dirty="0" err="1">
                <a:effectLst/>
                <a:latin typeface="CMMI9"/>
              </a:rPr>
              <a:t>i</a:t>
            </a:r>
            <a:r>
              <a:rPr lang="en" altLang="zh-TW" sz="1800" dirty="0" err="1">
                <a:effectLst/>
                <a:latin typeface="CMMI6"/>
              </a:rPr>
              <a:t>th</a:t>
            </a:r>
            <a:r>
              <a:rPr lang="en" altLang="zh-TW" sz="1800" dirty="0">
                <a:effectLst/>
                <a:latin typeface="CMMI6"/>
              </a:rPr>
              <a:t> </a:t>
            </a:r>
            <a:r>
              <a:rPr lang="en" altLang="zh-TW" sz="1800" dirty="0">
                <a:effectLst/>
                <a:latin typeface="NimbusRomNo9L"/>
              </a:rPr>
              <a:t>frame of the candidate sequence, respectively. </a:t>
            </a:r>
            <a:endParaRPr lang="en" altLang="zh-TW" dirty="0"/>
          </a:p>
        </p:txBody>
      </p:sp>
      <p:sp>
        <p:nvSpPr>
          <p:cNvPr id="4" name="投影片編號版面配置區 3"/>
          <p:cNvSpPr>
            <a:spLocks noGrp="1"/>
          </p:cNvSpPr>
          <p:nvPr>
            <p:ph type="sldNum" sz="quarter" idx="5"/>
          </p:nvPr>
        </p:nvSpPr>
        <p:spPr/>
        <p:txBody>
          <a:bodyPr/>
          <a:lstStyle/>
          <a:p>
            <a:fld id="{98915531-9563-2241-9E5F-35098AFEBA9B}" type="slidenum">
              <a:rPr kumimoji="1" lang="zh-TW" altLang="en-US" smtClean="0"/>
              <a:t>20</a:t>
            </a:fld>
            <a:endParaRPr kumimoji="1" lang="zh-TW" altLang="en-US"/>
          </a:p>
        </p:txBody>
      </p:sp>
    </p:spTree>
    <p:extLst>
      <p:ext uri="{BB962C8B-B14F-4D97-AF65-F5344CB8AC3E}">
        <p14:creationId xmlns:p14="http://schemas.microsoft.com/office/powerpoint/2010/main" val="3125284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i="0" dirty="0">
                <a:solidFill>
                  <a:srgbClr val="121212"/>
                </a:solidFill>
                <a:effectLst/>
                <a:latin typeface="-apple-system"/>
              </a:rPr>
              <a:t>作者的方法和其他</a:t>
            </a:r>
            <a:r>
              <a:rPr lang="en-US" altLang="zh-TW" b="1" i="0" dirty="0">
                <a:solidFill>
                  <a:srgbClr val="121212"/>
                </a:solidFill>
                <a:effectLst/>
                <a:latin typeface="-apple-system"/>
              </a:rPr>
              <a:t>10</a:t>
            </a:r>
            <a:r>
              <a:rPr lang="zh-TW" altLang="en-US" b="1" i="0" dirty="0">
                <a:solidFill>
                  <a:srgbClr val="121212"/>
                </a:solidFill>
                <a:effectLst/>
                <a:latin typeface="-apple-system"/>
              </a:rPr>
              <a:t>種方法的效能在驗證集上的比較：</a:t>
            </a:r>
            <a:endParaRPr lang="en-US" altLang="zh-TW" b="1" i="0" dirty="0">
              <a:solidFill>
                <a:srgbClr val="121212"/>
              </a:solidFill>
              <a:effectLst/>
              <a:latin typeface="-apple-system"/>
            </a:endParaRPr>
          </a:p>
          <a:p>
            <a:endParaRPr lang="en-US" altLang="zh-TW" b="1" i="0" dirty="0">
              <a:solidFill>
                <a:srgbClr val="121212"/>
              </a:solidFill>
              <a:effectLst/>
              <a:latin typeface="-apple-system"/>
            </a:endParaRPr>
          </a:p>
          <a:p>
            <a:r>
              <a:rPr lang="zh-TW" altLang="en-US" b="1" i="0" dirty="0">
                <a:solidFill>
                  <a:srgbClr val="121212"/>
                </a:solidFill>
                <a:effectLst/>
                <a:latin typeface="-apple-system"/>
              </a:rPr>
              <a:t>比較六個點，後三者包括模型權重參數的數量，單位是用百萬、模型複雜度</a:t>
            </a:r>
            <a:r>
              <a:rPr lang="en" altLang="zh-TW" b="1" i="0" dirty="0">
                <a:solidFill>
                  <a:srgbClr val="121212"/>
                </a:solidFill>
                <a:effectLst/>
                <a:latin typeface="-apple-system"/>
              </a:rPr>
              <a:t>FLOPs</a:t>
            </a:r>
            <a:r>
              <a:rPr lang="zh-TW" altLang="en-US" b="1" i="0" dirty="0">
                <a:solidFill>
                  <a:srgbClr val="121212"/>
                </a:solidFill>
                <a:effectLst/>
                <a:latin typeface="-apple-system"/>
              </a:rPr>
              <a:t> </a:t>
            </a:r>
            <a:r>
              <a:rPr lang="en-US" altLang="zh-TW" b="1" i="0" dirty="0">
                <a:solidFill>
                  <a:srgbClr val="121212"/>
                </a:solidFill>
                <a:effectLst/>
                <a:latin typeface="-apple-system"/>
              </a:rPr>
              <a:t>(</a:t>
            </a:r>
            <a:r>
              <a:rPr lang="en" altLang="zh-TW" b="0" i="0" dirty="0">
                <a:solidFill>
                  <a:srgbClr val="121212"/>
                </a:solidFill>
                <a:effectLst/>
                <a:latin typeface="-apple-system"/>
              </a:rPr>
              <a:t>floating point operations)</a:t>
            </a:r>
            <a:r>
              <a:rPr lang="zh-TW" altLang="en-US" b="0" i="0" dirty="0">
                <a:solidFill>
                  <a:srgbClr val="121212"/>
                </a:solidFill>
                <a:effectLst/>
                <a:latin typeface="-apple-system"/>
              </a:rPr>
              <a:t>，單位是</a:t>
            </a:r>
            <a:r>
              <a:rPr lang="en-US" altLang="zh-TW" b="0" i="0" dirty="0">
                <a:solidFill>
                  <a:srgbClr val="121212"/>
                </a:solidFill>
                <a:effectLst/>
                <a:latin typeface="-apple-system"/>
              </a:rPr>
              <a:t>Giga</a:t>
            </a:r>
            <a:r>
              <a:rPr lang="zh-TW" altLang="en-US" b="0" i="0" dirty="0">
                <a:solidFill>
                  <a:srgbClr val="121212"/>
                </a:solidFill>
                <a:effectLst/>
                <a:latin typeface="-apple-system"/>
              </a:rPr>
              <a:t>，和</a:t>
            </a:r>
            <a:r>
              <a:rPr lang="en-US" altLang="zh-TW" b="0" i="0" dirty="0" err="1">
                <a:solidFill>
                  <a:srgbClr val="121212"/>
                </a:solidFill>
                <a:effectLst/>
                <a:latin typeface="-apple-system"/>
              </a:rPr>
              <a:t>mAP</a:t>
            </a:r>
            <a:r>
              <a:rPr lang="en-US" altLang="zh-TW" b="0" i="0" dirty="0">
                <a:solidFill>
                  <a:srgbClr val="121212"/>
                </a:solidFill>
                <a:effectLst/>
                <a:latin typeface="-apple-system"/>
              </a:rPr>
              <a:t> (mean Average Precision)</a:t>
            </a:r>
          </a:p>
          <a:p>
            <a:endParaRPr lang="en-US" altLang="zh-TW" b="0" i="0" dirty="0">
              <a:solidFill>
                <a:srgbClr val="121212"/>
              </a:solidFill>
              <a:effectLst/>
              <a:latin typeface="-apple-system"/>
            </a:endParaRPr>
          </a:p>
          <a:p>
            <a:r>
              <a:rPr lang="zh-TW" altLang="en-US" b="0" i="0" dirty="0">
                <a:solidFill>
                  <a:srgbClr val="121212"/>
                </a:solidFill>
                <a:effectLst/>
                <a:latin typeface="-apple-system"/>
              </a:rPr>
              <a:t>作者的方法在準確度上是和</a:t>
            </a:r>
            <a:r>
              <a:rPr lang="en-US" altLang="zh-TW" b="0" i="0" dirty="0">
                <a:solidFill>
                  <a:srgbClr val="121212"/>
                </a:solidFill>
                <a:effectLst/>
                <a:latin typeface="-apple-system"/>
              </a:rPr>
              <a:t>State of the art </a:t>
            </a:r>
            <a:r>
              <a:rPr lang="zh-TW" altLang="en-US" b="0" i="0" dirty="0">
                <a:solidFill>
                  <a:srgbClr val="121212"/>
                </a:solidFill>
                <a:effectLst/>
                <a:latin typeface="-apple-system"/>
              </a:rPr>
              <a:t>是可以比擬的，在模型參數上，和</a:t>
            </a:r>
            <a:r>
              <a:rPr lang="en-US" altLang="zh-TW" b="0" i="0" dirty="0">
                <a:solidFill>
                  <a:srgbClr val="121212"/>
                </a:solidFill>
                <a:effectLst/>
                <a:latin typeface="-apple-system"/>
              </a:rPr>
              <a:t>SPELL</a:t>
            </a:r>
            <a:r>
              <a:rPr lang="zh-TW" altLang="en-US" b="0" i="0" dirty="0">
                <a:solidFill>
                  <a:srgbClr val="121212"/>
                </a:solidFill>
                <a:effectLst/>
                <a:latin typeface="-apple-system"/>
              </a:rPr>
              <a:t>在</a:t>
            </a:r>
            <a:r>
              <a:rPr lang="en-US" altLang="zh-TW" b="0" i="0" dirty="0">
                <a:solidFill>
                  <a:srgbClr val="121212"/>
                </a:solidFill>
                <a:effectLst/>
                <a:latin typeface="-apple-system"/>
              </a:rPr>
              <a:t>2022</a:t>
            </a:r>
            <a:r>
              <a:rPr lang="zh-TW" altLang="en-US" b="0" i="0" dirty="0">
                <a:solidFill>
                  <a:srgbClr val="121212"/>
                </a:solidFill>
                <a:effectLst/>
                <a:latin typeface="-apple-system"/>
              </a:rPr>
              <a:t> </a:t>
            </a:r>
            <a:r>
              <a:rPr lang="en-US" altLang="zh-TW" b="0" i="0" dirty="0">
                <a:solidFill>
                  <a:srgbClr val="121212"/>
                </a:solidFill>
                <a:effectLst/>
                <a:latin typeface="-apple-system"/>
              </a:rPr>
              <a:t>ECCV</a:t>
            </a:r>
            <a:r>
              <a:rPr lang="zh-TW" altLang="en-US" b="0" i="0" dirty="0">
                <a:solidFill>
                  <a:srgbClr val="121212"/>
                </a:solidFill>
                <a:effectLst/>
                <a:latin typeface="-apple-system"/>
              </a:rPr>
              <a:t>所提出的方法相較，少了</a:t>
            </a:r>
            <a:r>
              <a:rPr lang="en-US" altLang="zh-TW" b="0" i="0" dirty="0">
                <a:solidFill>
                  <a:srgbClr val="121212"/>
                </a:solidFill>
                <a:effectLst/>
                <a:latin typeface="-apple-system"/>
              </a:rPr>
              <a:t>20</a:t>
            </a:r>
            <a:r>
              <a:rPr lang="zh-TW" altLang="en-US" b="0" i="0" dirty="0">
                <a:solidFill>
                  <a:srgbClr val="121212"/>
                </a:solidFill>
                <a:effectLst/>
                <a:latin typeface="-apple-system"/>
              </a:rPr>
              <a:t>倍</a:t>
            </a:r>
            <a:endParaRPr lang="en" altLang="zh-TW" b="1" i="0" dirty="0">
              <a:solidFill>
                <a:srgbClr val="121212"/>
              </a:solidFill>
              <a:effectLst/>
              <a:latin typeface="-apple-system"/>
            </a:endParaRPr>
          </a:p>
          <a:p>
            <a:endParaRPr lang="en" altLang="zh-TW" b="1" i="0" dirty="0">
              <a:solidFill>
                <a:srgbClr val="121212"/>
              </a:solidFill>
              <a:effectLst/>
              <a:latin typeface="-apple-system"/>
            </a:endParaRPr>
          </a:p>
          <a:p>
            <a:endParaRPr lang="en" altLang="zh-TW" b="1" i="0" dirty="0">
              <a:solidFill>
                <a:srgbClr val="121212"/>
              </a:solidFill>
              <a:effectLst/>
              <a:latin typeface="-apple-system"/>
            </a:endParaRPr>
          </a:p>
          <a:p>
            <a:r>
              <a:rPr lang="en" altLang="zh-TW" b="1" i="0" dirty="0">
                <a:solidFill>
                  <a:srgbClr val="121212"/>
                </a:solidFill>
                <a:effectLst/>
                <a:latin typeface="-apple-system"/>
              </a:rPr>
              <a:t>FLOPs</a:t>
            </a:r>
            <a:r>
              <a:rPr lang="zh-TW" altLang="en" b="0" i="0" dirty="0">
                <a:solidFill>
                  <a:srgbClr val="121212"/>
                </a:solidFill>
                <a:effectLst/>
                <a:latin typeface="-apple-system"/>
              </a:rPr>
              <a:t>：</a:t>
            </a:r>
            <a:r>
              <a:rPr lang="zh-TW" altLang="en-US" b="0" i="0" dirty="0">
                <a:solidFill>
                  <a:srgbClr val="121212"/>
                </a:solidFill>
                <a:effectLst/>
                <a:latin typeface="-apple-system"/>
              </a:rPr>
              <a:t>注意</a:t>
            </a:r>
            <a:r>
              <a:rPr lang="en" altLang="zh-TW" b="0" i="0" dirty="0">
                <a:solidFill>
                  <a:srgbClr val="121212"/>
                </a:solidFill>
                <a:effectLst/>
                <a:latin typeface="-apple-system"/>
              </a:rPr>
              <a:t>s</a:t>
            </a:r>
            <a:r>
              <a:rPr lang="zh-TW" altLang="en-US" b="0" i="0" dirty="0">
                <a:solidFill>
                  <a:srgbClr val="121212"/>
                </a:solidFill>
                <a:effectLst/>
                <a:latin typeface="-apple-system"/>
              </a:rPr>
              <a:t>小写，是</a:t>
            </a:r>
            <a:r>
              <a:rPr lang="en" altLang="zh-TW" b="0" i="0" dirty="0">
                <a:solidFill>
                  <a:srgbClr val="121212"/>
                </a:solidFill>
                <a:effectLst/>
                <a:latin typeface="-apple-system"/>
              </a:rPr>
              <a:t>floating point operations</a:t>
            </a:r>
            <a:r>
              <a:rPr lang="zh-TW" altLang="en-US" b="0" i="0" dirty="0">
                <a:solidFill>
                  <a:srgbClr val="121212"/>
                </a:solidFill>
                <a:effectLst/>
                <a:latin typeface="-apple-system"/>
              </a:rPr>
              <a:t>的缩写（</a:t>
            </a:r>
            <a:r>
              <a:rPr lang="en" altLang="zh-TW" b="0" i="0" dirty="0">
                <a:solidFill>
                  <a:srgbClr val="121212"/>
                </a:solidFill>
                <a:effectLst/>
                <a:latin typeface="-apple-system"/>
              </a:rPr>
              <a:t>s</a:t>
            </a:r>
            <a:r>
              <a:rPr lang="zh-TW" altLang="en-US" b="0" i="0" dirty="0">
                <a:solidFill>
                  <a:srgbClr val="121212"/>
                </a:solidFill>
                <a:effectLst/>
                <a:latin typeface="-apple-system"/>
              </a:rPr>
              <a:t>表复数），意指浮点运算数，理解为计算量。可以用来衡量算法</a:t>
            </a:r>
            <a:r>
              <a:rPr lang="en-US" altLang="zh-TW" b="0" i="0" dirty="0">
                <a:solidFill>
                  <a:srgbClr val="121212"/>
                </a:solidFill>
                <a:effectLst/>
                <a:latin typeface="-apple-system"/>
              </a:rPr>
              <a:t>/</a:t>
            </a:r>
            <a:r>
              <a:rPr lang="zh-TW" altLang="en-US" b="0" i="0" dirty="0">
                <a:solidFill>
                  <a:srgbClr val="121212"/>
                </a:solidFill>
                <a:effectLst/>
                <a:latin typeface="-apple-system"/>
              </a:rPr>
              <a:t>模型的复杂度。</a:t>
            </a:r>
            <a:endParaRPr kumimoji="1" lang="zh-TW" altLang="en-US" dirty="0"/>
          </a:p>
        </p:txBody>
      </p:sp>
      <p:sp>
        <p:nvSpPr>
          <p:cNvPr id="4" name="投影片編號版面配置區 3"/>
          <p:cNvSpPr>
            <a:spLocks noGrp="1"/>
          </p:cNvSpPr>
          <p:nvPr>
            <p:ph type="sldNum" sz="quarter" idx="5"/>
          </p:nvPr>
        </p:nvSpPr>
        <p:spPr/>
        <p:txBody>
          <a:bodyPr/>
          <a:lstStyle/>
          <a:p>
            <a:fld id="{98915531-9563-2241-9E5F-35098AFEBA9B}" type="slidenum">
              <a:rPr kumimoji="1" lang="zh-TW" altLang="en-US" smtClean="0"/>
              <a:t>22</a:t>
            </a:fld>
            <a:endParaRPr kumimoji="1" lang="zh-TW" altLang="en-US"/>
          </a:p>
        </p:txBody>
      </p:sp>
    </p:spTree>
    <p:extLst>
      <p:ext uri="{BB962C8B-B14F-4D97-AF65-F5344CB8AC3E}">
        <p14:creationId xmlns:p14="http://schemas.microsoft.com/office/powerpoint/2010/main" val="546753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 altLang="zh-TW" sz="1800" dirty="0">
                <a:effectLst/>
                <a:latin typeface="NimbusRomNo9L"/>
              </a:rPr>
              <a:t>Excluding data preprocessing, the proposed framework takes 96.04ms to infer 1000 frames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TW" sz="1800" dirty="0">
                <a:effectLst/>
                <a:latin typeface="NimbusRomNo9L"/>
              </a:rPr>
              <a:t>(about 40 seconds) of video on an NVIDIA RTX 3090 GPU, whereas the EASEE-50 [</a:t>
            </a:r>
            <a:r>
              <a:rPr lang="en" altLang="zh-TW" sz="1800" dirty="0">
                <a:solidFill>
                  <a:srgbClr val="5EFF00"/>
                </a:solidFill>
                <a:effectLst/>
                <a:latin typeface="NimbusRomNo9L"/>
              </a:rPr>
              <a:t>3</a:t>
            </a:r>
            <a:r>
              <a:rPr lang="en" altLang="zh-TW" sz="1800" dirty="0">
                <a:effectLst/>
                <a:latin typeface="NimbusRomNo9L"/>
              </a:rPr>
              <a:t>] takes 2068.95ms for the audio- visual encoder portion alone.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TW" sz="1800" dirty="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TW" sz="1800" dirty="0">
                <a:effectLst/>
                <a:latin typeface="NimbusRomNo9L"/>
              </a:rPr>
              <a:t>This </a:t>
            </a:r>
            <a:r>
              <a:rPr lang="en" altLang="zh-TW" sz="1800" dirty="0" err="1">
                <a:effectLst/>
                <a:latin typeface="NimbusRomNo9L"/>
              </a:rPr>
              <a:t>indi</a:t>
            </a:r>
            <a:r>
              <a:rPr lang="en" altLang="zh-TW" sz="1800" dirty="0">
                <a:effectLst/>
                <a:latin typeface="NimbusRomNo9L"/>
              </a:rPr>
              <a:t>- cates that the proposed active speaker detection method not only meets the real-time detection requirements under </a:t>
            </a:r>
            <a:r>
              <a:rPr lang="en" altLang="zh-TW" sz="1800" dirty="0" err="1">
                <a:effectLst/>
                <a:latin typeface="NimbusRomNo9L"/>
              </a:rPr>
              <a:t>dif</a:t>
            </a:r>
            <a:r>
              <a:rPr lang="en" altLang="zh-TW" sz="1800" dirty="0">
                <a:effectLst/>
                <a:latin typeface="NimbusRomNo9L"/>
              </a:rPr>
              <a:t>- </a:t>
            </a:r>
            <a:r>
              <a:rPr lang="en" altLang="zh-TW" sz="1800" dirty="0" err="1">
                <a:effectLst/>
                <a:latin typeface="NimbusRomNo9L"/>
              </a:rPr>
              <a:t>ferent</a:t>
            </a:r>
            <a:r>
              <a:rPr lang="en" altLang="zh-TW" sz="1800" dirty="0">
                <a:effectLst/>
                <a:latin typeface="NimbusRomNo9L"/>
              </a:rPr>
              <a:t> input lengths, but also has a higher detection speed compared with the state-of-the-art end-to-end method [</a:t>
            </a:r>
            <a:r>
              <a:rPr lang="en" altLang="zh-TW" sz="1800" dirty="0">
                <a:solidFill>
                  <a:srgbClr val="5EFF00"/>
                </a:solidFill>
                <a:effectLst/>
                <a:latin typeface="NimbusRomNo9L"/>
              </a:rPr>
              <a:t>3</a:t>
            </a:r>
            <a:r>
              <a:rPr lang="en" altLang="zh-TW" sz="1800" dirty="0">
                <a:effectLst/>
                <a:latin typeface="NimbusRomNo9L"/>
              </a:rPr>
              <a:t>]. </a:t>
            </a:r>
            <a:endParaRPr lang="en" altLang="zh-TW" dirty="0"/>
          </a:p>
          <a:p>
            <a:endParaRPr lang="en" altLang="zh-TW" dirty="0"/>
          </a:p>
        </p:txBody>
      </p:sp>
      <p:sp>
        <p:nvSpPr>
          <p:cNvPr id="4" name="投影片編號版面配置區 3"/>
          <p:cNvSpPr>
            <a:spLocks noGrp="1"/>
          </p:cNvSpPr>
          <p:nvPr>
            <p:ph type="sldNum" sz="quarter" idx="5"/>
          </p:nvPr>
        </p:nvSpPr>
        <p:spPr/>
        <p:txBody>
          <a:bodyPr/>
          <a:lstStyle/>
          <a:p>
            <a:fld id="{98915531-9563-2241-9E5F-35098AFEBA9B}" type="slidenum">
              <a:rPr kumimoji="1" lang="zh-TW" altLang="en-US" smtClean="0"/>
              <a:t>23</a:t>
            </a:fld>
            <a:endParaRPr kumimoji="1" lang="zh-TW" altLang="en-US"/>
          </a:p>
        </p:txBody>
      </p:sp>
    </p:spTree>
    <p:extLst>
      <p:ext uri="{BB962C8B-B14F-4D97-AF65-F5344CB8AC3E}">
        <p14:creationId xmlns:p14="http://schemas.microsoft.com/office/powerpoint/2010/main" val="3037270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 altLang="zh-TW" b="1" i="0" dirty="0">
                <a:solidFill>
                  <a:srgbClr val="121212"/>
                </a:solidFill>
                <a:effectLst/>
                <a:latin typeface="-apple-system"/>
              </a:rPr>
              <a:t>FLOPs</a:t>
            </a:r>
            <a:r>
              <a:rPr lang="zh-TW" altLang="en" b="0" i="0" dirty="0">
                <a:solidFill>
                  <a:srgbClr val="121212"/>
                </a:solidFill>
                <a:effectLst/>
                <a:latin typeface="-apple-system"/>
              </a:rPr>
              <a:t>：</a:t>
            </a:r>
            <a:r>
              <a:rPr lang="zh-TW" altLang="en-US" b="0" i="0" dirty="0">
                <a:solidFill>
                  <a:srgbClr val="121212"/>
                </a:solidFill>
                <a:effectLst/>
                <a:latin typeface="-apple-system"/>
              </a:rPr>
              <a:t>注意</a:t>
            </a:r>
            <a:r>
              <a:rPr lang="en" altLang="zh-TW" b="0" i="0" dirty="0">
                <a:solidFill>
                  <a:srgbClr val="121212"/>
                </a:solidFill>
                <a:effectLst/>
                <a:latin typeface="-apple-system"/>
              </a:rPr>
              <a:t>s</a:t>
            </a:r>
            <a:r>
              <a:rPr lang="zh-TW" altLang="en-US" b="0" i="0" dirty="0">
                <a:solidFill>
                  <a:srgbClr val="121212"/>
                </a:solidFill>
                <a:effectLst/>
                <a:latin typeface="-apple-system"/>
              </a:rPr>
              <a:t>小写，是</a:t>
            </a:r>
            <a:r>
              <a:rPr lang="en" altLang="zh-TW" b="0" i="0" dirty="0">
                <a:solidFill>
                  <a:srgbClr val="121212"/>
                </a:solidFill>
                <a:effectLst/>
                <a:latin typeface="-apple-system"/>
              </a:rPr>
              <a:t>floating point operations</a:t>
            </a:r>
            <a:r>
              <a:rPr lang="zh-TW" altLang="en-US" b="0" i="0" dirty="0">
                <a:solidFill>
                  <a:srgbClr val="121212"/>
                </a:solidFill>
                <a:effectLst/>
                <a:latin typeface="-apple-system"/>
              </a:rPr>
              <a:t>的缩写（</a:t>
            </a:r>
            <a:r>
              <a:rPr lang="en" altLang="zh-TW" b="0" i="0" dirty="0">
                <a:solidFill>
                  <a:srgbClr val="121212"/>
                </a:solidFill>
                <a:effectLst/>
                <a:latin typeface="-apple-system"/>
              </a:rPr>
              <a:t>s</a:t>
            </a:r>
            <a:r>
              <a:rPr lang="zh-TW" altLang="en-US" b="0" i="0" dirty="0">
                <a:solidFill>
                  <a:srgbClr val="121212"/>
                </a:solidFill>
                <a:effectLst/>
                <a:latin typeface="-apple-system"/>
              </a:rPr>
              <a:t>表复数），意指浮点运算数，理解为计算量。可以用来衡量算法</a:t>
            </a:r>
            <a:r>
              <a:rPr lang="en-US" altLang="zh-TW" b="0" i="0" dirty="0">
                <a:solidFill>
                  <a:srgbClr val="121212"/>
                </a:solidFill>
                <a:effectLst/>
                <a:latin typeface="-apple-system"/>
              </a:rPr>
              <a:t>/</a:t>
            </a:r>
            <a:r>
              <a:rPr lang="zh-TW" altLang="en-US" b="0" i="0" dirty="0">
                <a:solidFill>
                  <a:srgbClr val="121212"/>
                </a:solidFill>
                <a:effectLst/>
                <a:latin typeface="-apple-system"/>
              </a:rPr>
              <a:t>模型的复杂度。</a:t>
            </a:r>
            <a:endParaRPr kumimoji="1" lang="zh-TW" altLang="en-US" dirty="0"/>
          </a:p>
        </p:txBody>
      </p:sp>
      <p:sp>
        <p:nvSpPr>
          <p:cNvPr id="4" name="投影片編號版面配置區 3"/>
          <p:cNvSpPr>
            <a:spLocks noGrp="1"/>
          </p:cNvSpPr>
          <p:nvPr>
            <p:ph type="sldNum" sz="quarter" idx="5"/>
          </p:nvPr>
        </p:nvSpPr>
        <p:spPr/>
        <p:txBody>
          <a:bodyPr/>
          <a:lstStyle/>
          <a:p>
            <a:fld id="{98915531-9563-2241-9E5F-35098AFEBA9B}" type="slidenum">
              <a:rPr kumimoji="1" lang="zh-TW" altLang="en-US" smtClean="0"/>
              <a:t>24</a:t>
            </a:fld>
            <a:endParaRPr kumimoji="1" lang="zh-TW" altLang="en-US"/>
          </a:p>
        </p:txBody>
      </p:sp>
    </p:spTree>
    <p:extLst>
      <p:ext uri="{BB962C8B-B14F-4D97-AF65-F5344CB8AC3E}">
        <p14:creationId xmlns:p14="http://schemas.microsoft.com/office/powerpoint/2010/main" val="1077820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ltLang="en-US" b="0" i="0" dirty="0">
                <a:solidFill>
                  <a:srgbClr val="0F0F0F"/>
                </a:solidFill>
                <a:effectLst/>
                <a:latin typeface="??"/>
              </a:rPr>
              <a:t>這個產品的名字是 </a:t>
            </a:r>
            <a:r>
              <a:rPr lang="en" altLang="zh-TW" b="0" i="0" dirty="0">
                <a:solidFill>
                  <a:srgbClr val="0F0F0F"/>
                </a:solidFill>
                <a:effectLst/>
                <a:latin typeface="??"/>
                <a:hlinkClick r:id="rId3"/>
              </a:rPr>
              <a:t>IPEVO TOTEM 360</a:t>
            </a:r>
            <a:r>
              <a:rPr lang="zh-TW" altLang="en" b="0" i="0" dirty="0">
                <a:solidFill>
                  <a:srgbClr val="0F0F0F"/>
                </a:solidFill>
                <a:effectLst/>
                <a:latin typeface="??"/>
              </a:rPr>
              <a:t>，</a:t>
            </a:r>
            <a:r>
              <a:rPr lang="zh-TW" altLang="en-US" b="0" i="0" dirty="0">
                <a:solidFill>
                  <a:srgbClr val="0F0F0F"/>
                </a:solidFill>
                <a:effectLst/>
                <a:latin typeface="??"/>
              </a:rPr>
              <a:t>是以愛比科技的品牌作為銷售，價格約兩萬塊新台幣。從外表來看它是一個會議用的攝影機，高約</a:t>
            </a:r>
            <a:r>
              <a:rPr lang="en-US" altLang="zh-TW" b="0" i="0" dirty="0">
                <a:solidFill>
                  <a:srgbClr val="0F0F0F"/>
                </a:solidFill>
                <a:effectLst/>
                <a:latin typeface="??"/>
              </a:rPr>
              <a:t>25</a:t>
            </a:r>
            <a:r>
              <a:rPr lang="zh-TW" altLang="en-US" b="0" i="0" dirty="0">
                <a:solidFill>
                  <a:srgbClr val="0F0F0F"/>
                </a:solidFill>
                <a:effectLst/>
                <a:latin typeface="??"/>
              </a:rPr>
              <a:t>公分，在頂端有四顆廣角鏡頭，以東西南北四個方向，互相以</a:t>
            </a:r>
            <a:r>
              <a:rPr lang="en-US" altLang="zh-TW" b="0" i="0" dirty="0">
                <a:solidFill>
                  <a:srgbClr val="0F0F0F"/>
                </a:solidFill>
                <a:effectLst/>
                <a:latin typeface="??"/>
              </a:rPr>
              <a:t>90</a:t>
            </a:r>
            <a:r>
              <a:rPr lang="zh-TW" altLang="en-US" b="0" i="0" dirty="0">
                <a:solidFill>
                  <a:srgbClr val="0F0F0F"/>
                </a:solidFill>
                <a:effectLst/>
                <a:latin typeface="??"/>
              </a:rPr>
              <a:t>度垂直，它目前常使用在視訊會議上。</a:t>
            </a:r>
          </a:p>
          <a:p>
            <a:pPr algn="l"/>
            <a:r>
              <a:rPr lang="zh-TW" altLang="en-US" b="0" i="0" dirty="0">
                <a:solidFill>
                  <a:srgbClr val="0F0F0F"/>
                </a:solidFill>
                <a:effectLst/>
                <a:latin typeface="??"/>
              </a:rPr>
              <a:t>在這台機器的外殼之下，卻包含著許多的技術，首先是它的影像處理晶片，型號是 </a:t>
            </a:r>
            <a:r>
              <a:rPr lang="en" altLang="zh-TW" b="0" i="0" dirty="0">
                <a:solidFill>
                  <a:srgbClr val="0F0F0F"/>
                </a:solidFill>
                <a:effectLst/>
                <a:latin typeface="??"/>
                <a:hlinkClick r:id="rId4"/>
              </a:rPr>
              <a:t>AST1220</a:t>
            </a:r>
            <a:r>
              <a:rPr lang="zh-TW" altLang="en" b="0" i="0" dirty="0">
                <a:solidFill>
                  <a:srgbClr val="0F0F0F"/>
                </a:solidFill>
                <a:effectLst/>
                <a:latin typeface="??"/>
              </a:rPr>
              <a:t>，</a:t>
            </a:r>
            <a:r>
              <a:rPr lang="zh-TW" altLang="en-US" b="0" i="0" dirty="0">
                <a:solidFill>
                  <a:srgbClr val="0F0F0F"/>
                </a:solidFill>
                <a:effectLst/>
                <a:latin typeface="??"/>
              </a:rPr>
              <a:t>再來是他的人工智慧晶片。影像處理晶片是由信驊科技 </a:t>
            </a:r>
            <a:r>
              <a:rPr lang="en-US" altLang="zh-TW" b="0" i="0" dirty="0">
                <a:solidFill>
                  <a:srgbClr val="0F0F0F"/>
                </a:solidFill>
                <a:effectLst/>
                <a:latin typeface="??"/>
              </a:rPr>
              <a:t>(</a:t>
            </a:r>
            <a:r>
              <a:rPr lang="en" altLang="zh-TW" b="0" i="0" dirty="0" err="1">
                <a:solidFill>
                  <a:srgbClr val="0F0F0F"/>
                </a:solidFill>
                <a:effectLst/>
                <a:latin typeface="??"/>
              </a:rPr>
              <a:t>Aspeed</a:t>
            </a:r>
            <a:r>
              <a:rPr lang="en" altLang="zh-TW" b="0" i="0" dirty="0">
                <a:solidFill>
                  <a:srgbClr val="0F0F0F"/>
                </a:solidFill>
                <a:effectLst/>
                <a:latin typeface="??"/>
              </a:rPr>
              <a:t>) </a:t>
            </a:r>
            <a:r>
              <a:rPr lang="zh-TW" altLang="en-US" b="0" i="0" dirty="0">
                <a:solidFill>
                  <a:srgbClr val="0F0F0F"/>
                </a:solidFill>
                <a:effectLst/>
                <a:latin typeface="??"/>
              </a:rPr>
              <a:t>所設計；人工智慧晶片是由耐能 </a:t>
            </a:r>
            <a:r>
              <a:rPr lang="en-US" altLang="zh-TW" b="0" i="0" dirty="0">
                <a:solidFill>
                  <a:srgbClr val="0F0F0F"/>
                </a:solidFill>
                <a:effectLst/>
                <a:latin typeface="??"/>
              </a:rPr>
              <a:t>(</a:t>
            </a:r>
            <a:r>
              <a:rPr lang="en" altLang="zh-TW" b="0" i="0" dirty="0" err="1">
                <a:solidFill>
                  <a:srgbClr val="0F0F0F"/>
                </a:solidFill>
                <a:effectLst/>
                <a:latin typeface="??"/>
              </a:rPr>
              <a:t>Kneron</a:t>
            </a:r>
            <a:r>
              <a:rPr lang="en" altLang="zh-TW" b="0" i="0" dirty="0">
                <a:solidFill>
                  <a:srgbClr val="0F0F0F"/>
                </a:solidFill>
                <a:effectLst/>
                <a:latin typeface="??"/>
              </a:rPr>
              <a:t>) </a:t>
            </a:r>
            <a:r>
              <a:rPr lang="zh-TW" altLang="en-US" b="0" i="0" dirty="0">
                <a:solidFill>
                  <a:srgbClr val="0F0F0F"/>
                </a:solidFill>
                <a:effectLst/>
                <a:latin typeface="??"/>
              </a:rPr>
              <a:t>所設計，</a:t>
            </a:r>
            <a:r>
              <a:rPr lang="zh-TW" altLang="en-US" b="0" i="0" dirty="0">
                <a:solidFill>
                  <a:srgbClr val="0F0F0F"/>
                </a:solidFill>
                <a:effectLst/>
                <a:latin typeface="??"/>
                <a:hlinkClick r:id="rId5"/>
              </a:rPr>
              <a:t>型號還有待詢問</a:t>
            </a:r>
            <a:r>
              <a:rPr lang="zh-TW" altLang="en-US" b="0" i="0" dirty="0">
                <a:solidFill>
                  <a:srgbClr val="0F0F0F"/>
                </a:solidFill>
                <a:effectLst/>
                <a:latin typeface="??"/>
              </a:rPr>
              <a:t>。前著負責如四顆鏡頭影像的實時拼接縫合 </a:t>
            </a:r>
            <a:r>
              <a:rPr lang="en-US" altLang="zh-TW" b="0" i="0" dirty="0">
                <a:solidFill>
                  <a:srgbClr val="0F0F0F"/>
                </a:solidFill>
                <a:effectLst/>
                <a:latin typeface="??"/>
              </a:rPr>
              <a:t>(</a:t>
            </a:r>
            <a:r>
              <a:rPr lang="en" altLang="zh-TW" b="0" i="0" dirty="0">
                <a:solidFill>
                  <a:srgbClr val="0F0F0F"/>
                </a:solidFill>
                <a:effectLst/>
                <a:latin typeface="??"/>
              </a:rPr>
              <a:t>image stitching)</a:t>
            </a:r>
            <a:r>
              <a:rPr lang="zh-TW" altLang="en" b="0" i="0" dirty="0">
                <a:solidFill>
                  <a:srgbClr val="0F0F0F"/>
                </a:solidFill>
                <a:effectLst/>
                <a:latin typeface="??"/>
              </a:rPr>
              <a:t>，</a:t>
            </a:r>
            <a:r>
              <a:rPr lang="zh-TW" altLang="en-US" b="0" i="0" dirty="0">
                <a:solidFill>
                  <a:srgbClr val="0F0F0F"/>
                </a:solidFill>
                <a:effectLst/>
                <a:latin typeface="??"/>
              </a:rPr>
              <a:t>後著負責如人臉的偵測 </a:t>
            </a:r>
            <a:r>
              <a:rPr lang="en-US" altLang="zh-TW" b="0" i="0" dirty="0">
                <a:solidFill>
                  <a:srgbClr val="0F0F0F"/>
                </a:solidFill>
                <a:effectLst/>
                <a:latin typeface="??"/>
              </a:rPr>
              <a:t>(</a:t>
            </a:r>
            <a:r>
              <a:rPr lang="en" altLang="zh-TW" b="0" i="0" dirty="0">
                <a:solidFill>
                  <a:srgbClr val="0F0F0F"/>
                </a:solidFill>
                <a:effectLst/>
                <a:latin typeface="??"/>
              </a:rPr>
              <a:t>face detection)</a:t>
            </a:r>
            <a:r>
              <a:rPr lang="zh-TW" altLang="en" b="0" i="0" dirty="0">
                <a:solidFill>
                  <a:srgbClr val="0F0F0F"/>
                </a:solidFill>
                <a:effectLst/>
                <a:latin typeface="??"/>
              </a:rPr>
              <a:t>。</a:t>
            </a:r>
          </a:p>
          <a:p>
            <a:pPr algn="l"/>
            <a:r>
              <a:rPr lang="zh-TW" altLang="en-US" b="0" i="0" dirty="0">
                <a:solidFill>
                  <a:srgbClr val="0F0F0F"/>
                </a:solidFill>
                <a:effectLst/>
                <a:latin typeface="??"/>
              </a:rPr>
              <a:t>關於會議中講者的定位，目前使用的方法是 </a:t>
            </a:r>
            <a:r>
              <a:rPr lang="en" altLang="zh-TW" b="0" i="0" dirty="0">
                <a:solidFill>
                  <a:srgbClr val="0F0F0F"/>
                </a:solidFill>
                <a:effectLst/>
                <a:latin typeface="??"/>
              </a:rPr>
              <a:t>Direction of Audio(DOA)</a:t>
            </a:r>
            <a:r>
              <a:rPr lang="zh-TW" altLang="en" b="0" i="0" dirty="0">
                <a:solidFill>
                  <a:srgbClr val="0F0F0F"/>
                </a:solidFill>
                <a:effectLst/>
                <a:latin typeface="??"/>
              </a:rPr>
              <a:t>，</a:t>
            </a:r>
            <a:r>
              <a:rPr lang="zh-TW" altLang="en-US" b="0" i="0" dirty="0">
                <a:solidFill>
                  <a:srgbClr val="0F0F0F"/>
                </a:solidFill>
                <a:effectLst/>
                <a:latin typeface="??"/>
              </a:rPr>
              <a:t>從聲音的方向來判定會議中講者的方向，再用人臉偵測將講者框出來。</a:t>
            </a:r>
            <a:r>
              <a:rPr lang="zh-TW" altLang="en-US" b="0" i="0" u="sng" dirty="0">
                <a:solidFill>
                  <a:srgbClr val="0F0F0F"/>
                </a:solidFill>
                <a:effectLst/>
                <a:latin typeface="??"/>
              </a:rPr>
              <a:t>但是當講者和旁邊的人太近時，就會框錯人。</a:t>
            </a:r>
            <a:endParaRPr lang="zh-TW" altLang="en-US" b="0" i="0" dirty="0">
              <a:solidFill>
                <a:srgbClr val="0F0F0F"/>
              </a:solidFill>
              <a:effectLst/>
              <a:latin typeface="??"/>
            </a:endParaRPr>
          </a:p>
          <a:p>
            <a:pPr algn="l"/>
            <a:r>
              <a:rPr lang="zh-TW" altLang="en-US" b="0" i="0" dirty="0">
                <a:solidFill>
                  <a:srgbClr val="0F0F0F"/>
                </a:solidFill>
                <a:effectLst/>
                <a:latin typeface="??"/>
              </a:rPr>
              <a:t>因此，公司希望透過發展人臉嘴型的偵測的人工智慧技術來改善這個問題，因此我們要做的事，就是去發展</a:t>
            </a:r>
            <a:r>
              <a:rPr lang="zh-TW" altLang="en-US" b="1" i="0" dirty="0">
                <a:solidFill>
                  <a:srgbClr val="0F0F0F"/>
                </a:solidFill>
                <a:effectLst/>
                <a:latin typeface="??"/>
              </a:rPr>
              <a:t>人臉嘴型偵測的深度學習模型</a:t>
            </a:r>
            <a:r>
              <a:rPr lang="zh-TW" altLang="en-US" b="0" i="0" dirty="0">
                <a:solidFill>
                  <a:srgbClr val="0F0F0F"/>
                </a:solidFill>
                <a:effectLst/>
                <a:latin typeface="??"/>
              </a:rPr>
              <a:t>。</a:t>
            </a:r>
          </a:p>
          <a:p>
            <a:pPr algn="l"/>
            <a:br>
              <a:rPr lang="zh-TW" altLang="en-US" b="0" i="0" dirty="0">
                <a:solidFill>
                  <a:srgbClr val="0F0F0F"/>
                </a:solidFill>
                <a:effectLst/>
                <a:latin typeface="??"/>
              </a:rPr>
            </a:br>
            <a:endParaRPr lang="zh-TW" altLang="en-US" b="0" i="0" dirty="0">
              <a:solidFill>
                <a:srgbClr val="0F0F0F"/>
              </a:solidFill>
              <a:effectLst/>
              <a:latin typeface="??"/>
            </a:endParaRPr>
          </a:p>
        </p:txBody>
      </p:sp>
      <p:sp>
        <p:nvSpPr>
          <p:cNvPr id="4" name="投影片編號版面配置區 3"/>
          <p:cNvSpPr>
            <a:spLocks noGrp="1"/>
          </p:cNvSpPr>
          <p:nvPr>
            <p:ph type="sldNum" sz="quarter" idx="5"/>
          </p:nvPr>
        </p:nvSpPr>
        <p:spPr/>
        <p:txBody>
          <a:bodyPr/>
          <a:lstStyle/>
          <a:p>
            <a:fld id="{98915531-9563-2241-9E5F-35098AFEBA9B}" type="slidenum">
              <a:rPr kumimoji="1" lang="zh-TW" altLang="en-US" smtClean="0"/>
              <a:t>3</a:t>
            </a:fld>
            <a:endParaRPr kumimoji="1" lang="zh-TW" altLang="en-US"/>
          </a:p>
        </p:txBody>
      </p:sp>
    </p:spTree>
    <p:extLst>
      <p:ext uri="{BB962C8B-B14F-4D97-AF65-F5344CB8AC3E}">
        <p14:creationId xmlns:p14="http://schemas.microsoft.com/office/powerpoint/2010/main" val="2036139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endParaRPr lang="zh-TW" altLang="en-US" b="0" i="0" dirty="0">
              <a:solidFill>
                <a:srgbClr val="0F0F0F"/>
              </a:solidFill>
              <a:effectLst/>
              <a:latin typeface="??"/>
            </a:endParaRPr>
          </a:p>
        </p:txBody>
      </p:sp>
      <p:sp>
        <p:nvSpPr>
          <p:cNvPr id="4" name="投影片編號版面配置區 3"/>
          <p:cNvSpPr>
            <a:spLocks noGrp="1"/>
          </p:cNvSpPr>
          <p:nvPr>
            <p:ph type="sldNum" sz="quarter" idx="5"/>
          </p:nvPr>
        </p:nvSpPr>
        <p:spPr/>
        <p:txBody>
          <a:bodyPr/>
          <a:lstStyle/>
          <a:p>
            <a:fld id="{98915531-9563-2241-9E5F-35098AFEBA9B}" type="slidenum">
              <a:rPr kumimoji="1" lang="zh-TW" altLang="en-US" smtClean="0"/>
              <a:t>4</a:t>
            </a:fld>
            <a:endParaRPr kumimoji="1" lang="zh-TW" altLang="en-US"/>
          </a:p>
        </p:txBody>
      </p:sp>
    </p:spTree>
    <p:extLst>
      <p:ext uri="{BB962C8B-B14F-4D97-AF65-F5344CB8AC3E}">
        <p14:creationId xmlns:p14="http://schemas.microsoft.com/office/powerpoint/2010/main" val="2476963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研究目標：發展講者偵測的深度學習模型</a:t>
            </a:r>
            <a:endParaRPr kumimoji="1" lang="en-US" altLang="zh-TW" dirty="0"/>
          </a:p>
          <a:p>
            <a:endParaRPr kumimoji="1" lang="zh-TW" altLang="en-US" dirty="0"/>
          </a:p>
        </p:txBody>
      </p:sp>
      <p:sp>
        <p:nvSpPr>
          <p:cNvPr id="4" name="投影片編號版面配置區 3"/>
          <p:cNvSpPr>
            <a:spLocks noGrp="1"/>
          </p:cNvSpPr>
          <p:nvPr>
            <p:ph type="sldNum" sz="quarter" idx="5"/>
          </p:nvPr>
        </p:nvSpPr>
        <p:spPr/>
        <p:txBody>
          <a:bodyPr/>
          <a:lstStyle/>
          <a:p>
            <a:fld id="{98915531-9563-2241-9E5F-35098AFEBA9B}" type="slidenum">
              <a:rPr kumimoji="1" lang="zh-TW" altLang="en-US" smtClean="0"/>
              <a:t>5</a:t>
            </a:fld>
            <a:endParaRPr kumimoji="1" lang="zh-TW" altLang="en-US"/>
          </a:p>
        </p:txBody>
      </p:sp>
    </p:spTree>
    <p:extLst>
      <p:ext uri="{BB962C8B-B14F-4D97-AF65-F5344CB8AC3E}">
        <p14:creationId xmlns:p14="http://schemas.microsoft.com/office/powerpoint/2010/main" val="3327889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 altLang="zh-TW" dirty="0"/>
              <a:t>The term "128-core NVIDIA Maxwell GPU" refers to a specific configuration of a graphics processing unit (GPU) developed by NVIDIA, which is based on their Maxwell architecture. Here's a breakdown of the term:</a:t>
            </a:r>
          </a:p>
          <a:p>
            <a:endParaRPr kumimoji="1" lang="en" altLang="zh-TW" dirty="0"/>
          </a:p>
          <a:p>
            <a:r>
              <a:rPr kumimoji="1" lang="en" altLang="zh-TW" dirty="0"/>
              <a:t>1. **128-core**: This indicates that the GPU contains 128 processing cores. In the context of NVIDIA GPUs, these cores are known as CUDA cores (Compute Unified Device Architecture cores), which are parallel processors that can handle multiple tasks simultaneously. The number of cores is a significant factor in determining the computational power of the GPU.</a:t>
            </a:r>
          </a:p>
          <a:p>
            <a:endParaRPr kumimoji="1" lang="en" altLang="zh-TW" dirty="0"/>
          </a:p>
          <a:p>
            <a:r>
              <a:rPr kumimoji="1" lang="en" altLang="zh-TW" dirty="0"/>
              <a:t>2. **NVIDIA**: NVIDIA is a well-known company that designs graphics processing units (GPUs) for gaming, professional markets, mobile computing, and automotive market.</a:t>
            </a:r>
          </a:p>
          <a:p>
            <a:endParaRPr kumimoji="1" lang="en" altLang="zh-TW" dirty="0"/>
          </a:p>
          <a:p>
            <a:r>
              <a:rPr kumimoji="1" lang="en" altLang="zh-TW" dirty="0"/>
              <a:t>3. **Maxwell GPU**: Maxwell is the codename for a GPU architecture developed by NVIDIA as the successor to their Kepler architecture. It was introduced around 2014. Maxwell architecture brought improvements in power efficiency and performance per watt consumed compared to its predecessors.</a:t>
            </a:r>
          </a:p>
          <a:p>
            <a:endParaRPr kumimoji="1" lang="en" altLang="zh-TW" dirty="0"/>
          </a:p>
          <a:p>
            <a:r>
              <a:rPr kumimoji="1" lang="en" altLang="zh-TW" dirty="0"/>
              <a:t>4. **GPU (Graphics Processing Unit)**: A GPU is a specialized electronic circuit designed to rapidly manipulate and alter memory to accelerate the creation of images in a frame buffer intended for output to a display device. While they are essential for rendering graphics, GPUs are also used for compute-intensive tasks in scientific computing, data centers, machine learning, and more due to their highly parallel structure.</a:t>
            </a:r>
          </a:p>
          <a:p>
            <a:endParaRPr kumimoji="1" lang="en" altLang="zh-TW" dirty="0"/>
          </a:p>
          <a:p>
            <a:r>
              <a:rPr kumimoji="1" lang="en" altLang="zh-TW" dirty="0"/>
              <a:t>In summary, a "128-core NVIDIA Maxwell GPU" is an NVIDIA-produced GPU that contains 128 CUDA cores and is built on the Maxwell architecture, known for its efficiency and computational ability. This type of GPU would be used for a variety of applications, ranging from graphic rendering to more compute-heavy tasks like deep learning inference.</a:t>
            </a:r>
          </a:p>
          <a:p>
            <a:endParaRPr kumimoji="1" lang="en" altLang="zh-TW" dirty="0"/>
          </a:p>
          <a:p>
            <a:endParaRPr kumimoji="1" lang="en" altLang="zh-TW" dirty="0"/>
          </a:p>
          <a:p>
            <a:r>
              <a:rPr kumimoji="1" lang="en" altLang="zh-TW" dirty="0"/>
              <a:t>The term "Quad-core ARM A57 CPU" describes a central processing unit (CPU) based on a specific configuration and architecture. Here's the breakdown of the term:</a:t>
            </a:r>
          </a:p>
          <a:p>
            <a:endParaRPr kumimoji="1" lang="en" altLang="zh-TW" dirty="0"/>
          </a:p>
          <a:p>
            <a:r>
              <a:rPr kumimoji="1" lang="en" altLang="zh-TW" dirty="0"/>
              <a:t>1. **Quad-core**: This indicates that the CPU has four cores. A core is an individual processing unit within the CPU, capable of executing a series of instructions. A quad-core CPU can handle more tasks at once compared to a single-core or dual-core CPU, as each core can process its own thread independently.</a:t>
            </a:r>
          </a:p>
          <a:p>
            <a:endParaRPr kumimoji="1" lang="en" altLang="zh-TW" dirty="0"/>
          </a:p>
          <a:p>
            <a:r>
              <a:rPr kumimoji="1" lang="en" altLang="zh-TW" dirty="0"/>
              <a:t>2. **ARM**: ARM Holdings is a company that designs microprocessor technology. ARM itself doesn't manufacture CPUs but licenses its designs to other companies, which fabricate the CPUs. ARM architecture is known for its power efficiency, which makes it the preferred choice for mobile devices, embedded systems, and increasingly for servers and desktops as well.</a:t>
            </a:r>
          </a:p>
          <a:p>
            <a:endParaRPr kumimoji="1" lang="en" altLang="zh-TW" dirty="0"/>
          </a:p>
          <a:p>
            <a:r>
              <a:rPr kumimoji="1" lang="en" altLang="zh-TW" dirty="0"/>
              <a:t>3. **A57**: This refers to the ARM Cortex-A57 processor, which is one of the ARMv8-A 64-bit CPUs. The Cortex-A57 design is focused on providing a balance between performance and power efficiency, making it suitable for high-end mobile devices and other computing environments where those attributes are desirable.</a:t>
            </a:r>
          </a:p>
          <a:p>
            <a:endParaRPr kumimoji="1" lang="en" altLang="zh-TW" dirty="0"/>
          </a:p>
          <a:p>
            <a:r>
              <a:rPr kumimoji="1" lang="en" altLang="zh-TW" dirty="0"/>
              <a:t>4. **CPU (Central Processing Unit)**: A CPU is the primary component of a computer that performs most of the processing inside a computer. To use the computer metaphor, the CPU is often referred to as the "brains" of the computer as it executes instructions from programs.</a:t>
            </a:r>
          </a:p>
          <a:p>
            <a:endParaRPr kumimoji="1" lang="en" altLang="zh-TW" dirty="0"/>
          </a:p>
          <a:p>
            <a:r>
              <a:rPr kumimoji="1" lang="en" altLang="zh-TW" dirty="0"/>
              <a:t>In essence, a "Quad-core ARM A57 CPU" is a CPU with four processing cores using ARM's Cortex-A57 architecture, which is efficient and powerful enough to handle a variety of computing tasks. This kind of CPU is commonly found in devices where efficiency and performance are important, such as smartphones, tablets, embedded systems, and even some low-power servers.</a:t>
            </a:r>
          </a:p>
          <a:p>
            <a:endParaRPr kumimoji="1" lang="en" altLang="zh-TW" dirty="0"/>
          </a:p>
          <a:p>
            <a:endParaRPr kumimoji="1" lang="zh-TW" altLang="en-US" dirty="0"/>
          </a:p>
        </p:txBody>
      </p:sp>
      <p:sp>
        <p:nvSpPr>
          <p:cNvPr id="4" name="投影片編號版面配置區 3"/>
          <p:cNvSpPr>
            <a:spLocks noGrp="1"/>
          </p:cNvSpPr>
          <p:nvPr>
            <p:ph type="sldNum" sz="quarter" idx="5"/>
          </p:nvPr>
        </p:nvSpPr>
        <p:spPr/>
        <p:txBody>
          <a:bodyPr/>
          <a:lstStyle/>
          <a:p>
            <a:fld id="{98915531-9563-2241-9E5F-35098AFEBA9B}" type="slidenum">
              <a:rPr kumimoji="1" lang="zh-TW" altLang="en-US" smtClean="0"/>
              <a:t>8</a:t>
            </a:fld>
            <a:endParaRPr kumimoji="1" lang="zh-TW" altLang="en-US"/>
          </a:p>
        </p:txBody>
      </p:sp>
    </p:spTree>
    <p:extLst>
      <p:ext uri="{BB962C8B-B14F-4D97-AF65-F5344CB8AC3E}">
        <p14:creationId xmlns:p14="http://schemas.microsoft.com/office/powerpoint/2010/main" val="3054168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研究目標：發展講者偵測的深度學習模型</a:t>
            </a:r>
            <a:endParaRPr kumimoji="1" lang="en-US" altLang="zh-TW" dirty="0"/>
          </a:p>
          <a:p>
            <a:endParaRPr kumimoji="1" lang="zh-TW" altLang="en-US" dirty="0"/>
          </a:p>
        </p:txBody>
      </p:sp>
      <p:sp>
        <p:nvSpPr>
          <p:cNvPr id="4" name="投影片編號版面配置區 3"/>
          <p:cNvSpPr>
            <a:spLocks noGrp="1"/>
          </p:cNvSpPr>
          <p:nvPr>
            <p:ph type="sldNum" sz="quarter" idx="5"/>
          </p:nvPr>
        </p:nvSpPr>
        <p:spPr/>
        <p:txBody>
          <a:bodyPr/>
          <a:lstStyle/>
          <a:p>
            <a:fld id="{98915531-9563-2241-9E5F-35098AFEBA9B}" type="slidenum">
              <a:rPr kumimoji="1" lang="zh-TW" altLang="en-US" smtClean="0"/>
              <a:t>15</a:t>
            </a:fld>
            <a:endParaRPr kumimoji="1" lang="zh-TW" altLang="en-US"/>
          </a:p>
        </p:txBody>
      </p:sp>
    </p:spTree>
    <p:extLst>
      <p:ext uri="{BB962C8B-B14F-4D97-AF65-F5344CB8AC3E}">
        <p14:creationId xmlns:p14="http://schemas.microsoft.com/office/powerpoint/2010/main" val="3792179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zh-TW" sz="1800" dirty="0">
                <a:effectLst/>
                <a:latin typeface="NimbusRomNo9L"/>
              </a:rPr>
              <a:t>The AVA-</a:t>
            </a:r>
            <a:r>
              <a:rPr lang="en" altLang="zh-TW" sz="1800" dirty="0" err="1">
                <a:effectLst/>
                <a:latin typeface="NimbusRomNo9L"/>
              </a:rPr>
              <a:t>ActiveSpeaker</a:t>
            </a:r>
            <a:r>
              <a:rPr lang="en" altLang="zh-TW" sz="1800" dirty="0">
                <a:effectLst/>
                <a:latin typeface="NimbusRomNo9L"/>
              </a:rPr>
              <a:t> dataset [</a:t>
            </a:r>
            <a:r>
              <a:rPr lang="en" altLang="zh-TW" sz="1800" dirty="0">
                <a:solidFill>
                  <a:srgbClr val="5EFF00"/>
                </a:solidFill>
                <a:effectLst/>
                <a:latin typeface="NimbusRomNo9L"/>
              </a:rPr>
              <a:t>33</a:t>
            </a:r>
            <a:r>
              <a:rPr lang="en" altLang="zh-TW" sz="1800" dirty="0">
                <a:effectLst/>
                <a:latin typeface="NimbusRomNo9L"/>
              </a:rPr>
              <a:t>] is the first large-scale standard benchmark for active speaker detection.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TW" sz="1800" dirty="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TW" sz="1800" dirty="0">
                <a:effectLst/>
                <a:latin typeface="NimbusRomNo9L"/>
              </a:rPr>
              <a:t>It consists of 262 Hollywood movies, of which, 120 are training sets, 33 are validation sets, and the remaining 109 are test sets.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TW" sz="1800" dirty="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TW" sz="1800" dirty="0">
                <a:effectLst/>
                <a:latin typeface="NimbusRomNo9L"/>
              </a:rPr>
              <a:t>The entire dataset contains nor- </a:t>
            </a:r>
            <a:r>
              <a:rPr lang="en" altLang="zh-TW" sz="1800" dirty="0" err="1">
                <a:effectLst/>
                <a:latin typeface="NimbusRomNo9L"/>
              </a:rPr>
              <a:t>malized</a:t>
            </a:r>
            <a:r>
              <a:rPr lang="en" altLang="zh-TW" sz="1800" dirty="0">
                <a:effectLst/>
                <a:latin typeface="NimbusRomNo9L"/>
              </a:rPr>
              <a:t> bounding boxes for 5.3 million faces, and each face detection is assigned a speaking or nonspeaking label.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TW" sz="1800" dirty="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TW" sz="1800" dirty="0">
                <a:effectLst/>
                <a:latin typeface="NimbusRomNo9L"/>
              </a:rPr>
              <a:t>As a mainstream benchmark for active speaker detection tasks, this dataset contains occlusions, low-resolution faces, low- quality audio, and various lighting conditions that render it highly challenging.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TW" sz="1800" dirty="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TW" sz="1800" dirty="0">
                <a:effectLst/>
                <a:latin typeface="NimbusRomNo9L"/>
              </a:rPr>
              <a:t>Note that the test set is provided for the </a:t>
            </a:r>
            <a:r>
              <a:rPr lang="en" altLang="zh-TW" sz="1800" dirty="0" err="1">
                <a:effectLst/>
                <a:latin typeface="NimbusRomNo9L"/>
              </a:rPr>
              <a:t>ActivityNet</a:t>
            </a:r>
            <a:r>
              <a:rPr lang="en" altLang="zh-TW" sz="1800" dirty="0">
                <a:effectLst/>
                <a:latin typeface="NimbusRomNo9L"/>
              </a:rPr>
              <a:t> challenge and is unavailable. Therefore, herein, the performance of the validation set is evaluated in a man- </a:t>
            </a:r>
            <a:r>
              <a:rPr lang="en" altLang="zh-TW" sz="1800" dirty="0" err="1">
                <a:effectLst/>
                <a:latin typeface="NimbusRomNo9L"/>
              </a:rPr>
              <a:t>ner</a:t>
            </a:r>
            <a:r>
              <a:rPr lang="en" altLang="zh-TW" sz="1800" dirty="0">
                <a:effectLst/>
                <a:latin typeface="NimbusRomNo9L"/>
              </a:rPr>
              <a:t> similar to that in previous studies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TW" sz="1800" dirty="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TW" sz="1800" dirty="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effectLst/>
                <a:latin typeface="NimbusRomNo9L"/>
              </a:rPr>
              <a:t>出處：</a:t>
            </a:r>
            <a:endParaRPr lang="en" altLang="zh-TW" sz="1800" dirty="0">
              <a:effectLst/>
              <a:latin typeface="NimbusRomNo9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TW" sz="1800" dirty="0">
                <a:effectLst/>
                <a:latin typeface="NimbusRomNo9L"/>
              </a:rPr>
              <a:t>Joseph Roth, Sourish Chaudhuri, </a:t>
            </a:r>
            <a:r>
              <a:rPr lang="en" altLang="zh-TW" sz="1800" dirty="0" err="1">
                <a:effectLst/>
                <a:latin typeface="NimbusRomNo9L"/>
              </a:rPr>
              <a:t>Ondrej</a:t>
            </a:r>
            <a:r>
              <a:rPr lang="en" altLang="zh-TW" sz="1800" dirty="0">
                <a:effectLst/>
                <a:latin typeface="NimbusRomNo9L"/>
              </a:rPr>
              <a:t> </a:t>
            </a:r>
            <a:r>
              <a:rPr lang="en" altLang="zh-TW" sz="1800" dirty="0" err="1">
                <a:effectLst/>
                <a:latin typeface="NimbusRomNo9L"/>
              </a:rPr>
              <a:t>Klejch</a:t>
            </a:r>
            <a:r>
              <a:rPr lang="en" altLang="zh-TW" sz="1800" dirty="0">
                <a:effectLst/>
                <a:latin typeface="NimbusRomNo9L"/>
              </a:rPr>
              <a:t>, Rad- </a:t>
            </a:r>
            <a:r>
              <a:rPr lang="en" altLang="zh-TW" sz="1800" dirty="0" err="1">
                <a:effectLst/>
                <a:latin typeface="NimbusRomNo9L"/>
              </a:rPr>
              <a:t>hika</a:t>
            </a:r>
            <a:r>
              <a:rPr lang="en" altLang="zh-TW" sz="1800" dirty="0">
                <a:effectLst/>
                <a:latin typeface="NimbusRomNo9L"/>
              </a:rPr>
              <a:t> Marvin, Andrew Gallagher, </a:t>
            </a:r>
            <a:r>
              <a:rPr lang="en" altLang="zh-TW" sz="1800" dirty="0" err="1">
                <a:effectLst/>
                <a:latin typeface="NimbusRomNo9L"/>
              </a:rPr>
              <a:t>Liat</a:t>
            </a:r>
            <a:r>
              <a:rPr lang="en" altLang="zh-TW" sz="1800" dirty="0">
                <a:effectLst/>
                <a:latin typeface="NimbusRomNo9L"/>
              </a:rPr>
              <a:t> </a:t>
            </a:r>
            <a:r>
              <a:rPr lang="en" altLang="zh-TW" sz="1800" dirty="0" err="1">
                <a:effectLst/>
                <a:latin typeface="NimbusRomNo9L"/>
              </a:rPr>
              <a:t>Kaver</a:t>
            </a:r>
            <a:r>
              <a:rPr lang="en" altLang="zh-TW" sz="1800" dirty="0">
                <a:effectLst/>
                <a:latin typeface="NimbusRomNo9L"/>
              </a:rPr>
              <a:t>, </a:t>
            </a:r>
            <a:r>
              <a:rPr lang="en" altLang="zh-TW" sz="1800" dirty="0" err="1">
                <a:effectLst/>
                <a:latin typeface="NimbusRomNo9L"/>
              </a:rPr>
              <a:t>Sharadh</a:t>
            </a:r>
            <a:r>
              <a:rPr lang="en" altLang="zh-TW" sz="1800" dirty="0">
                <a:effectLst/>
                <a:latin typeface="NimbusRomNo9L"/>
              </a:rPr>
              <a:t> Ramaswamy, Arkadiusz </a:t>
            </a:r>
            <a:r>
              <a:rPr lang="en" altLang="zh-TW" sz="1800" dirty="0" err="1">
                <a:effectLst/>
                <a:latin typeface="NimbusRomNo9L"/>
              </a:rPr>
              <a:t>Stopczynski</a:t>
            </a:r>
            <a:r>
              <a:rPr lang="en" altLang="zh-TW" sz="1800" dirty="0">
                <a:effectLst/>
                <a:latin typeface="NimbusRomNo9L"/>
              </a:rPr>
              <a:t>, Cordelia Schmid, </a:t>
            </a:r>
            <a:r>
              <a:rPr lang="en" altLang="zh-TW" sz="1800" dirty="0" err="1">
                <a:effectLst/>
                <a:latin typeface="NimbusRomNo9L"/>
              </a:rPr>
              <a:t>Zhonghua</a:t>
            </a:r>
            <a:r>
              <a:rPr lang="en" altLang="zh-TW" sz="1800" dirty="0">
                <a:effectLst/>
                <a:latin typeface="NimbusRomNo9L"/>
              </a:rPr>
              <a:t> Xi, et al. Ava active speaker: An audio-visual dataset for active speaker detection. In </a:t>
            </a:r>
            <a:r>
              <a:rPr lang="en" altLang="zh-TW" sz="1800" i="1" dirty="0">
                <a:effectLst/>
                <a:latin typeface="NimbusRomNo9L"/>
              </a:rPr>
              <a:t>ICASSP 2020-2020 IEEE International Conference on Acoustics, Speech and Signal Processing (ICASSP)</a:t>
            </a:r>
            <a:r>
              <a:rPr lang="en" altLang="zh-TW" sz="1800" dirty="0">
                <a:effectLst/>
                <a:latin typeface="NimbusRomNo9L"/>
              </a:rPr>
              <a:t>, pages 4492–4496. IEEE, 2020. </a:t>
            </a:r>
            <a:endParaRPr lang="en" altLang="zh-TW"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TW" dirty="0"/>
          </a:p>
          <a:p>
            <a:endParaRPr kumimoji="1" lang="zh-TW" altLang="en-US" dirty="0"/>
          </a:p>
        </p:txBody>
      </p:sp>
      <p:sp>
        <p:nvSpPr>
          <p:cNvPr id="4" name="投影片編號版面配置區 3"/>
          <p:cNvSpPr>
            <a:spLocks noGrp="1"/>
          </p:cNvSpPr>
          <p:nvPr>
            <p:ph type="sldNum" sz="quarter" idx="5"/>
          </p:nvPr>
        </p:nvSpPr>
        <p:spPr/>
        <p:txBody>
          <a:bodyPr/>
          <a:lstStyle/>
          <a:p>
            <a:fld id="{98915531-9563-2241-9E5F-35098AFEBA9B}" type="slidenum">
              <a:rPr kumimoji="1" lang="zh-TW" altLang="en-US" smtClean="0"/>
              <a:t>16</a:t>
            </a:fld>
            <a:endParaRPr kumimoji="1" lang="zh-TW" altLang="en-US"/>
          </a:p>
        </p:txBody>
      </p:sp>
    </p:spTree>
    <p:extLst>
      <p:ext uri="{BB962C8B-B14F-4D97-AF65-F5344CB8AC3E}">
        <p14:creationId xmlns:p14="http://schemas.microsoft.com/office/powerpoint/2010/main" val="3055878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作者輕量模型的架構圖：</a:t>
            </a:r>
            <a:endParaRPr kumimoji="1" lang="en-US" altLang="zh-TW" dirty="0"/>
          </a:p>
          <a:p>
            <a:r>
              <a:rPr kumimoji="1" lang="zh-TW" altLang="en-US" dirty="0"/>
              <a:t>輸入有影像的輸入和聲音的輸入，用各自的</a:t>
            </a:r>
            <a:r>
              <a:rPr kumimoji="1" lang="en-US" altLang="zh-TW" dirty="0"/>
              <a:t>Encoder</a:t>
            </a:r>
            <a:r>
              <a:rPr kumimoji="1" lang="zh-TW" altLang="en-US" dirty="0"/>
              <a:t>處理後，再用</a:t>
            </a:r>
            <a:r>
              <a:rPr kumimoji="1" lang="en-US" altLang="zh-TW" dirty="0"/>
              <a:t>Detector</a:t>
            </a:r>
            <a:r>
              <a:rPr kumimoji="1" lang="zh-TW" altLang="en-US" dirty="0"/>
              <a:t>判斷是否在講話，或沒有在講話</a:t>
            </a:r>
          </a:p>
        </p:txBody>
      </p:sp>
      <p:sp>
        <p:nvSpPr>
          <p:cNvPr id="4" name="投影片編號版面配置區 3"/>
          <p:cNvSpPr>
            <a:spLocks noGrp="1"/>
          </p:cNvSpPr>
          <p:nvPr>
            <p:ph type="sldNum" sz="quarter" idx="5"/>
          </p:nvPr>
        </p:nvSpPr>
        <p:spPr/>
        <p:txBody>
          <a:bodyPr/>
          <a:lstStyle/>
          <a:p>
            <a:fld id="{98915531-9563-2241-9E5F-35098AFEBA9B}" type="slidenum">
              <a:rPr kumimoji="1" lang="zh-TW" altLang="en-US" smtClean="0"/>
              <a:t>17</a:t>
            </a:fld>
            <a:endParaRPr kumimoji="1" lang="zh-TW" altLang="en-US"/>
          </a:p>
        </p:txBody>
      </p:sp>
    </p:spTree>
    <p:extLst>
      <p:ext uri="{BB962C8B-B14F-4D97-AF65-F5344CB8AC3E}">
        <p14:creationId xmlns:p14="http://schemas.microsoft.com/office/powerpoint/2010/main" val="1066173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 altLang="zh-TW" b="1" i="0" dirty="0">
                <a:solidFill>
                  <a:srgbClr val="121212"/>
                </a:solidFill>
                <a:effectLst/>
                <a:latin typeface="-apple-system"/>
              </a:rPr>
              <a:t>FLOPs</a:t>
            </a:r>
            <a:r>
              <a:rPr lang="zh-TW" altLang="en" b="0" i="0" dirty="0">
                <a:solidFill>
                  <a:srgbClr val="121212"/>
                </a:solidFill>
                <a:effectLst/>
                <a:latin typeface="-apple-system"/>
              </a:rPr>
              <a:t>：</a:t>
            </a:r>
            <a:r>
              <a:rPr lang="zh-TW" altLang="en-US" b="0" i="0" dirty="0">
                <a:solidFill>
                  <a:srgbClr val="121212"/>
                </a:solidFill>
                <a:effectLst/>
                <a:latin typeface="-apple-system"/>
              </a:rPr>
              <a:t>注意</a:t>
            </a:r>
            <a:r>
              <a:rPr lang="en" altLang="zh-TW" b="0" i="0" dirty="0">
                <a:solidFill>
                  <a:srgbClr val="121212"/>
                </a:solidFill>
                <a:effectLst/>
                <a:latin typeface="-apple-system"/>
              </a:rPr>
              <a:t>s</a:t>
            </a:r>
            <a:r>
              <a:rPr lang="zh-TW" altLang="en-US" b="0" i="0" dirty="0">
                <a:solidFill>
                  <a:srgbClr val="121212"/>
                </a:solidFill>
                <a:effectLst/>
                <a:latin typeface="-apple-system"/>
              </a:rPr>
              <a:t>小写，是</a:t>
            </a:r>
            <a:r>
              <a:rPr lang="en" altLang="zh-TW" b="0" i="0" dirty="0">
                <a:solidFill>
                  <a:srgbClr val="121212"/>
                </a:solidFill>
                <a:effectLst/>
                <a:latin typeface="-apple-system"/>
              </a:rPr>
              <a:t>floating point operations</a:t>
            </a:r>
            <a:r>
              <a:rPr lang="zh-TW" altLang="en-US" b="0" i="0" dirty="0">
                <a:solidFill>
                  <a:srgbClr val="121212"/>
                </a:solidFill>
                <a:effectLst/>
                <a:latin typeface="-apple-system"/>
              </a:rPr>
              <a:t>的缩写（</a:t>
            </a:r>
            <a:r>
              <a:rPr lang="en" altLang="zh-TW" b="0" i="0" dirty="0">
                <a:solidFill>
                  <a:srgbClr val="121212"/>
                </a:solidFill>
                <a:effectLst/>
                <a:latin typeface="-apple-system"/>
              </a:rPr>
              <a:t>s</a:t>
            </a:r>
            <a:r>
              <a:rPr lang="zh-TW" altLang="en-US" b="0" i="0" dirty="0">
                <a:solidFill>
                  <a:srgbClr val="121212"/>
                </a:solidFill>
                <a:effectLst/>
                <a:latin typeface="-apple-system"/>
              </a:rPr>
              <a:t>表复数），意指浮点运算数，理解为计算量。可以用来衡量算法</a:t>
            </a:r>
            <a:r>
              <a:rPr lang="en-US" altLang="zh-TW" b="0" i="0" dirty="0">
                <a:solidFill>
                  <a:srgbClr val="121212"/>
                </a:solidFill>
                <a:effectLst/>
                <a:latin typeface="-apple-system"/>
              </a:rPr>
              <a:t>/</a:t>
            </a:r>
            <a:r>
              <a:rPr lang="zh-TW" altLang="en-US" b="0" i="0" dirty="0">
                <a:solidFill>
                  <a:srgbClr val="121212"/>
                </a:solidFill>
                <a:effectLst/>
                <a:latin typeface="-apple-system"/>
              </a:rPr>
              <a:t>模型的复杂度。</a:t>
            </a:r>
            <a:endParaRPr kumimoji="1" lang="zh-TW" altLang="en-US" dirty="0"/>
          </a:p>
        </p:txBody>
      </p:sp>
      <p:sp>
        <p:nvSpPr>
          <p:cNvPr id="4" name="投影片編號版面配置區 3"/>
          <p:cNvSpPr>
            <a:spLocks noGrp="1"/>
          </p:cNvSpPr>
          <p:nvPr>
            <p:ph type="sldNum" sz="quarter" idx="5"/>
          </p:nvPr>
        </p:nvSpPr>
        <p:spPr/>
        <p:txBody>
          <a:bodyPr/>
          <a:lstStyle/>
          <a:p>
            <a:fld id="{98915531-9563-2241-9E5F-35098AFEBA9B}" type="slidenum">
              <a:rPr kumimoji="1" lang="zh-TW" altLang="en-US" smtClean="0"/>
              <a:t>18</a:t>
            </a:fld>
            <a:endParaRPr kumimoji="1" lang="zh-TW" altLang="en-US"/>
          </a:p>
        </p:txBody>
      </p:sp>
    </p:spTree>
    <p:extLst>
      <p:ext uri="{BB962C8B-B14F-4D97-AF65-F5344CB8AC3E}">
        <p14:creationId xmlns:p14="http://schemas.microsoft.com/office/powerpoint/2010/main" val="3809856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781022" y="338834"/>
            <a:ext cx="8629954" cy="6350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sldNum" sz="quarter" idx="7"/>
          </p:nvPr>
        </p:nvSpPr>
        <p:spPr>
          <a:xfrm>
            <a:off x="434340" y="6448256"/>
            <a:ext cx="403860" cy="187167"/>
          </a:xfrm>
        </p:spPr>
        <p:txBody>
          <a:bodyPr lIns="0" tIns="0" rIns="0" bIns="0"/>
          <a:lstStyle>
            <a:lvl1pPr>
              <a:defRPr sz="1800" b="0" i="0">
                <a:solidFill>
                  <a:srgbClr val="898989"/>
                </a:solidFill>
                <a:latin typeface="Arial"/>
                <a:cs typeface="Arial"/>
              </a:defRPr>
            </a:lvl1pPr>
          </a:lstStyle>
          <a:p>
            <a:pPr marL="38100">
              <a:lnSpc>
                <a:spcPts val="1425"/>
              </a:lnSpc>
            </a:pPr>
            <a:fld id="{81D60167-4931-47E6-BA6A-407CBD079E47}" type="slidenum">
              <a:rPr lang="en-US" altLang="zh-TW" smtClean="0"/>
              <a:pPr marL="38100">
                <a:lnSpc>
                  <a:spcPts val="1425"/>
                </a:lnSpc>
              </a:pPr>
              <a:t>‹#›</a:t>
            </a:fld>
            <a:endParaRPr lang="en-US" altLang="zh-TW"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bg1"/>
                </a:solidFill>
                <a:latin typeface="Arial"/>
                <a:cs typeface="Arial"/>
              </a:defRPr>
            </a:lvl1pPr>
          </a:lstStyle>
          <a:p>
            <a:endParaRPr dirty="0"/>
          </a:p>
        </p:txBody>
      </p:sp>
      <p:sp>
        <p:nvSpPr>
          <p:cNvPr id="3" name="Holder 3"/>
          <p:cNvSpPr>
            <a:spLocks noGrp="1"/>
          </p:cNvSpPr>
          <p:nvPr>
            <p:ph type="body" idx="1"/>
          </p:nvPr>
        </p:nvSpPr>
        <p:spPr/>
        <p:txBody>
          <a:bodyPr lIns="0" tIns="0" rIns="0" bIns="0"/>
          <a:lstStyle>
            <a:lvl1pPr>
              <a:defRPr sz="2400" b="0" i="0">
                <a:solidFill>
                  <a:srgbClr val="10253F"/>
                </a:solidFill>
                <a:latin typeface="Arial"/>
                <a:cs typeface="Arial"/>
              </a:defRPr>
            </a:lvl1pPr>
          </a:lstStyle>
          <a:p>
            <a:endParaRPr/>
          </a:p>
        </p:txBody>
      </p:sp>
      <p:sp>
        <p:nvSpPr>
          <p:cNvPr id="6" name="Holder 6"/>
          <p:cNvSpPr>
            <a:spLocks noGrp="1"/>
          </p:cNvSpPr>
          <p:nvPr>
            <p:ph type="sldNum" sz="quarter" idx="7"/>
          </p:nvPr>
        </p:nvSpPr>
        <p:spPr>
          <a:xfrm>
            <a:off x="434340" y="6448256"/>
            <a:ext cx="403860" cy="187167"/>
          </a:xfrm>
        </p:spPr>
        <p:txBody>
          <a:bodyPr lIns="0" tIns="0" rIns="0" bIns="0"/>
          <a:lstStyle>
            <a:lvl1pPr>
              <a:defRPr sz="1800" b="0" i="0">
                <a:solidFill>
                  <a:srgbClr val="898989"/>
                </a:solidFill>
                <a:latin typeface="Arial"/>
                <a:cs typeface="Arial"/>
              </a:defRPr>
            </a:lvl1pPr>
          </a:lstStyle>
          <a:p>
            <a:pPr marL="38100">
              <a:lnSpc>
                <a:spcPts val="1425"/>
              </a:lnSpc>
            </a:pPr>
            <a:fld id="{81D60167-4931-47E6-BA6A-407CBD079E47}" type="slidenum">
              <a:rPr lang="en-US" altLang="zh-TW" smtClean="0"/>
              <a:pPr marL="38100">
                <a:lnSpc>
                  <a:spcPts val="1425"/>
                </a:lnSpc>
              </a:pPr>
              <a:t>‹#›</a:t>
            </a:fld>
            <a:endParaRPr lang="en-US" altLang="zh-TW"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7" name="Holder 7"/>
          <p:cNvSpPr>
            <a:spLocks noGrp="1"/>
          </p:cNvSpPr>
          <p:nvPr>
            <p:ph type="sldNum" sz="quarter" idx="7"/>
          </p:nvPr>
        </p:nvSpPr>
        <p:spPr>
          <a:xfrm>
            <a:off x="434340" y="6448256"/>
            <a:ext cx="403860" cy="187167"/>
          </a:xfrm>
        </p:spPr>
        <p:txBody>
          <a:bodyPr lIns="0" tIns="0" rIns="0" bIns="0"/>
          <a:lstStyle>
            <a:lvl1pPr>
              <a:defRPr sz="1800" b="0" i="0">
                <a:solidFill>
                  <a:srgbClr val="898989"/>
                </a:solidFill>
                <a:latin typeface="Arial"/>
                <a:cs typeface="Arial"/>
              </a:defRPr>
            </a:lvl1pPr>
          </a:lstStyle>
          <a:p>
            <a:pPr marL="38100">
              <a:lnSpc>
                <a:spcPts val="1425"/>
              </a:lnSpc>
            </a:pPr>
            <a:fld id="{81D60167-4931-47E6-BA6A-407CBD079E47}" type="slidenum">
              <a:rPr lang="en-US" altLang="zh-TW" smtClean="0"/>
              <a:pPr marL="38100">
                <a:lnSpc>
                  <a:spcPts val="1425"/>
                </a:lnSpc>
              </a:pPr>
              <a:t>‹#›</a:t>
            </a:fld>
            <a:endParaRPr lang="en-US" altLang="zh-TW"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bg1"/>
                </a:solidFill>
                <a:latin typeface="Arial"/>
                <a:cs typeface="Arial"/>
              </a:defRPr>
            </a:lvl1pPr>
          </a:lstStyle>
          <a:p>
            <a:endParaRPr/>
          </a:p>
        </p:txBody>
      </p:sp>
      <p:sp>
        <p:nvSpPr>
          <p:cNvPr id="3" name="Holder 3"/>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sldNum" sz="quarter" idx="7"/>
          </p:nvPr>
        </p:nvSpPr>
        <p:spPr>
          <a:xfrm>
            <a:off x="434340" y="6448256"/>
            <a:ext cx="403860" cy="187167"/>
          </a:xfrm>
        </p:spPr>
        <p:txBody>
          <a:bodyPr lIns="0" tIns="0" rIns="0" bIns="0"/>
          <a:lstStyle>
            <a:lvl1pPr>
              <a:defRPr sz="1800" b="0" i="0">
                <a:solidFill>
                  <a:srgbClr val="898989"/>
                </a:solidFill>
                <a:latin typeface="Arial"/>
                <a:cs typeface="Arial"/>
              </a:defRPr>
            </a:lvl1pPr>
          </a:lstStyle>
          <a:p>
            <a:pPr marL="38100">
              <a:lnSpc>
                <a:spcPts val="1425"/>
              </a:lnSpc>
            </a:pPr>
            <a:fld id="{81D60167-4931-47E6-BA6A-407CBD079E47}" type="slidenum">
              <a:rPr lang="en-US" altLang="zh-TW" smtClean="0"/>
              <a:pPr marL="38100">
                <a:lnSpc>
                  <a:spcPts val="1425"/>
                </a:lnSpc>
              </a:pPr>
              <a:t>‹#›</a:t>
            </a:fld>
            <a:endParaRPr lang="en-US" altLang="zh-TW"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0"/>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sldNum" sz="quarter" idx="7"/>
          </p:nvPr>
        </p:nvSpPr>
        <p:spPr>
          <a:xfrm>
            <a:off x="434340" y="6448256"/>
            <a:ext cx="403860" cy="187167"/>
          </a:xfrm>
        </p:spPr>
        <p:txBody>
          <a:bodyPr lIns="0" tIns="0" rIns="0" bIns="0"/>
          <a:lstStyle>
            <a:lvl1pPr>
              <a:defRPr sz="1800" b="0" i="0">
                <a:solidFill>
                  <a:srgbClr val="898989"/>
                </a:solidFill>
                <a:latin typeface="Arial"/>
                <a:cs typeface="Arial"/>
              </a:defRPr>
            </a:lvl1pPr>
          </a:lstStyle>
          <a:p>
            <a:pPr marL="38100">
              <a:lnSpc>
                <a:spcPts val="1425"/>
              </a:lnSpc>
            </a:pPr>
            <a:fld id="{81D60167-4931-47E6-BA6A-407CBD079E47}" type="slidenum">
              <a:rPr lang="en-US" altLang="zh-TW" smtClean="0"/>
              <a:pPr marL="38100">
                <a:lnSpc>
                  <a:spcPts val="1425"/>
                </a:lnSpc>
              </a:pPr>
              <a:t>‹#›</a:t>
            </a:fld>
            <a:endParaRPr lang="en-US" altLang="zh-TW"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61315"/>
            <a:ext cx="10591800" cy="1026160"/>
          </a:xfrm>
          <a:custGeom>
            <a:avLst/>
            <a:gdLst/>
            <a:ahLst/>
            <a:cxnLst/>
            <a:rect l="l" t="t" r="r" b="b"/>
            <a:pathLst>
              <a:path w="11191240" h="1026160">
                <a:moveTo>
                  <a:pt x="10678147" y="0"/>
                </a:moveTo>
                <a:lnTo>
                  <a:pt x="0" y="0"/>
                </a:lnTo>
                <a:lnTo>
                  <a:pt x="0" y="1026045"/>
                </a:lnTo>
                <a:lnTo>
                  <a:pt x="10678147" y="1026045"/>
                </a:lnTo>
                <a:lnTo>
                  <a:pt x="10724843" y="1023949"/>
                </a:lnTo>
                <a:lnTo>
                  <a:pt x="10770364" y="1017780"/>
                </a:lnTo>
                <a:lnTo>
                  <a:pt x="10814529" y="1007719"/>
                </a:lnTo>
                <a:lnTo>
                  <a:pt x="10857157" y="993949"/>
                </a:lnTo>
                <a:lnTo>
                  <a:pt x="10898067" y="976649"/>
                </a:lnTo>
                <a:lnTo>
                  <a:pt x="10937079" y="956001"/>
                </a:lnTo>
                <a:lnTo>
                  <a:pt x="10974010" y="932187"/>
                </a:lnTo>
                <a:lnTo>
                  <a:pt x="11008679" y="905387"/>
                </a:lnTo>
                <a:lnTo>
                  <a:pt x="11040906" y="875782"/>
                </a:lnTo>
                <a:lnTo>
                  <a:pt x="11070510" y="843554"/>
                </a:lnTo>
                <a:lnTo>
                  <a:pt x="11097309" y="808883"/>
                </a:lnTo>
                <a:lnTo>
                  <a:pt x="11121123" y="771951"/>
                </a:lnTo>
                <a:lnTo>
                  <a:pt x="11141770" y="732939"/>
                </a:lnTo>
                <a:lnTo>
                  <a:pt x="11159068" y="692028"/>
                </a:lnTo>
                <a:lnTo>
                  <a:pt x="11172838" y="649399"/>
                </a:lnTo>
                <a:lnTo>
                  <a:pt x="11182898" y="605233"/>
                </a:lnTo>
                <a:lnTo>
                  <a:pt x="11189067" y="559712"/>
                </a:lnTo>
                <a:lnTo>
                  <a:pt x="11191163" y="513016"/>
                </a:lnTo>
                <a:lnTo>
                  <a:pt x="11189067" y="466322"/>
                </a:lnTo>
                <a:lnTo>
                  <a:pt x="11182898" y="420802"/>
                </a:lnTo>
                <a:lnTo>
                  <a:pt x="11172838" y="376638"/>
                </a:lnTo>
                <a:lnTo>
                  <a:pt x="11159068" y="334011"/>
                </a:lnTo>
                <a:lnTo>
                  <a:pt x="11141770" y="293101"/>
                </a:lnTo>
                <a:lnTo>
                  <a:pt x="11121123" y="254090"/>
                </a:lnTo>
                <a:lnTo>
                  <a:pt x="11097309" y="217159"/>
                </a:lnTo>
                <a:lnTo>
                  <a:pt x="11070510" y="182489"/>
                </a:lnTo>
                <a:lnTo>
                  <a:pt x="11040906" y="150261"/>
                </a:lnTo>
                <a:lnTo>
                  <a:pt x="11008679" y="120657"/>
                </a:lnTo>
                <a:lnTo>
                  <a:pt x="10974010" y="93857"/>
                </a:lnTo>
                <a:lnTo>
                  <a:pt x="10937079" y="70043"/>
                </a:lnTo>
                <a:lnTo>
                  <a:pt x="10898067" y="49395"/>
                </a:lnTo>
                <a:lnTo>
                  <a:pt x="10857157" y="32096"/>
                </a:lnTo>
                <a:lnTo>
                  <a:pt x="10814529" y="18325"/>
                </a:lnTo>
                <a:lnTo>
                  <a:pt x="10770364" y="8265"/>
                </a:lnTo>
                <a:lnTo>
                  <a:pt x="10724843" y="2096"/>
                </a:lnTo>
                <a:lnTo>
                  <a:pt x="10678147" y="0"/>
                </a:lnTo>
                <a:close/>
              </a:path>
            </a:pathLst>
          </a:custGeom>
          <a:solidFill>
            <a:srgbClr val="87ADDB"/>
          </a:solidFill>
        </p:spPr>
        <p:txBody>
          <a:bodyPr wrap="square" lIns="0" tIns="0" rIns="0" bIns="0" rtlCol="0"/>
          <a:lstStyle/>
          <a:p>
            <a:endParaRPr/>
          </a:p>
        </p:txBody>
      </p:sp>
      <p:sp>
        <p:nvSpPr>
          <p:cNvPr id="17" name="bg object 17"/>
          <p:cNvSpPr/>
          <p:nvPr userDrawn="1"/>
        </p:nvSpPr>
        <p:spPr>
          <a:xfrm>
            <a:off x="0" y="161315"/>
            <a:ext cx="1668145" cy="1026160"/>
          </a:xfrm>
          <a:custGeom>
            <a:avLst/>
            <a:gdLst/>
            <a:ahLst/>
            <a:cxnLst/>
            <a:rect l="l" t="t" r="r" b="b"/>
            <a:pathLst>
              <a:path w="1668145" h="1026160">
                <a:moveTo>
                  <a:pt x="1668081" y="385216"/>
                </a:moveTo>
                <a:lnTo>
                  <a:pt x="1665300" y="386841"/>
                </a:lnTo>
                <a:lnTo>
                  <a:pt x="1665300" y="388353"/>
                </a:lnTo>
                <a:lnTo>
                  <a:pt x="1665808" y="388353"/>
                </a:lnTo>
                <a:lnTo>
                  <a:pt x="1665808" y="388861"/>
                </a:lnTo>
                <a:lnTo>
                  <a:pt x="1668081" y="388480"/>
                </a:lnTo>
                <a:lnTo>
                  <a:pt x="1668081" y="385216"/>
                </a:lnTo>
                <a:close/>
              </a:path>
              <a:path w="1668145" h="1026160">
                <a:moveTo>
                  <a:pt x="731141" y="0"/>
                </a:moveTo>
                <a:lnTo>
                  <a:pt x="385462" y="0"/>
                </a:lnTo>
                <a:lnTo>
                  <a:pt x="0" y="1025575"/>
                </a:lnTo>
                <a:lnTo>
                  <a:pt x="323570" y="1025575"/>
                </a:lnTo>
                <a:lnTo>
                  <a:pt x="373561" y="856272"/>
                </a:lnTo>
                <a:lnTo>
                  <a:pt x="1052897" y="856272"/>
                </a:lnTo>
                <a:lnTo>
                  <a:pt x="969569" y="634517"/>
                </a:lnTo>
                <a:lnTo>
                  <a:pt x="442391" y="634517"/>
                </a:lnTo>
                <a:lnTo>
                  <a:pt x="554409" y="265836"/>
                </a:lnTo>
                <a:lnTo>
                  <a:pt x="831033" y="265836"/>
                </a:lnTo>
                <a:lnTo>
                  <a:pt x="731141" y="0"/>
                </a:lnTo>
                <a:close/>
              </a:path>
              <a:path w="1668145" h="1026160">
                <a:moveTo>
                  <a:pt x="1052897" y="856272"/>
                </a:moveTo>
                <a:lnTo>
                  <a:pt x="733346" y="856272"/>
                </a:lnTo>
                <a:lnTo>
                  <a:pt x="784656" y="1025575"/>
                </a:lnTo>
                <a:lnTo>
                  <a:pt x="1116515" y="1025575"/>
                </a:lnTo>
                <a:lnTo>
                  <a:pt x="1052897" y="856272"/>
                </a:lnTo>
                <a:close/>
              </a:path>
              <a:path w="1668145" h="1026160">
                <a:moveTo>
                  <a:pt x="831033" y="265836"/>
                </a:moveTo>
                <a:lnTo>
                  <a:pt x="554409" y="265836"/>
                </a:lnTo>
                <a:lnTo>
                  <a:pt x="667608" y="634517"/>
                </a:lnTo>
                <a:lnTo>
                  <a:pt x="969569" y="634517"/>
                </a:lnTo>
                <a:lnTo>
                  <a:pt x="831033" y="265836"/>
                </a:lnTo>
                <a:close/>
              </a:path>
              <a:path w="1668145" h="1026160">
                <a:moveTo>
                  <a:pt x="1533372" y="0"/>
                </a:moveTo>
                <a:lnTo>
                  <a:pt x="1234743" y="0"/>
                </a:lnTo>
                <a:lnTo>
                  <a:pt x="1234743" y="1025575"/>
                </a:lnTo>
                <a:lnTo>
                  <a:pt x="1464233" y="1025575"/>
                </a:lnTo>
                <a:lnTo>
                  <a:pt x="1464233" y="1026045"/>
                </a:lnTo>
                <a:lnTo>
                  <a:pt x="1629016" y="1026045"/>
                </a:lnTo>
                <a:lnTo>
                  <a:pt x="1627873" y="1008176"/>
                </a:lnTo>
                <a:lnTo>
                  <a:pt x="1620874" y="966057"/>
                </a:lnTo>
                <a:lnTo>
                  <a:pt x="1608345" y="927073"/>
                </a:lnTo>
                <a:lnTo>
                  <a:pt x="1590401" y="903056"/>
                </a:lnTo>
                <a:lnTo>
                  <a:pt x="1546813" y="903056"/>
                </a:lnTo>
                <a:lnTo>
                  <a:pt x="1518199" y="902665"/>
                </a:lnTo>
                <a:lnTo>
                  <a:pt x="1465135" y="891794"/>
                </a:lnTo>
                <a:lnTo>
                  <a:pt x="1419458" y="852052"/>
                </a:lnTo>
                <a:lnTo>
                  <a:pt x="1416591" y="829739"/>
                </a:lnTo>
                <a:lnTo>
                  <a:pt x="1421168" y="807377"/>
                </a:lnTo>
                <a:lnTo>
                  <a:pt x="1426871" y="790943"/>
                </a:lnTo>
                <a:lnTo>
                  <a:pt x="1430774" y="780148"/>
                </a:lnTo>
                <a:lnTo>
                  <a:pt x="1431264" y="771344"/>
                </a:lnTo>
                <a:lnTo>
                  <a:pt x="1426730" y="760882"/>
                </a:lnTo>
                <a:lnTo>
                  <a:pt x="1418917" y="755658"/>
                </a:lnTo>
                <a:lnTo>
                  <a:pt x="1407079" y="752097"/>
                </a:lnTo>
                <a:lnTo>
                  <a:pt x="1394957" y="747873"/>
                </a:lnTo>
                <a:lnTo>
                  <a:pt x="1386293" y="740663"/>
                </a:lnTo>
                <a:lnTo>
                  <a:pt x="1382628" y="730593"/>
                </a:lnTo>
                <a:lnTo>
                  <a:pt x="1382374" y="719999"/>
                </a:lnTo>
                <a:lnTo>
                  <a:pt x="1384584" y="709879"/>
                </a:lnTo>
                <a:lnTo>
                  <a:pt x="1388313" y="701230"/>
                </a:lnTo>
                <a:lnTo>
                  <a:pt x="1396432" y="694943"/>
                </a:lnTo>
                <a:lnTo>
                  <a:pt x="1408909" y="690743"/>
                </a:lnTo>
                <a:lnTo>
                  <a:pt x="1420438" y="687871"/>
                </a:lnTo>
                <a:lnTo>
                  <a:pt x="1425714" y="685571"/>
                </a:lnTo>
                <a:lnTo>
                  <a:pt x="1421189" y="681667"/>
                </a:lnTo>
                <a:lnTo>
                  <a:pt x="1409603" y="675584"/>
                </a:lnTo>
                <a:lnTo>
                  <a:pt x="1395080" y="668931"/>
                </a:lnTo>
                <a:lnTo>
                  <a:pt x="1381747" y="663321"/>
                </a:lnTo>
                <a:lnTo>
                  <a:pt x="1370733" y="654677"/>
                </a:lnTo>
                <a:lnTo>
                  <a:pt x="1366073" y="642666"/>
                </a:lnTo>
                <a:lnTo>
                  <a:pt x="1365964" y="629990"/>
                </a:lnTo>
                <a:lnTo>
                  <a:pt x="1368602" y="619353"/>
                </a:lnTo>
                <a:lnTo>
                  <a:pt x="1373332" y="611988"/>
                </a:lnTo>
                <a:lnTo>
                  <a:pt x="1379910" y="606331"/>
                </a:lnTo>
                <a:lnTo>
                  <a:pt x="1387153" y="600867"/>
                </a:lnTo>
                <a:lnTo>
                  <a:pt x="1393875" y="594080"/>
                </a:lnTo>
                <a:lnTo>
                  <a:pt x="1397186" y="584182"/>
                </a:lnTo>
                <a:lnTo>
                  <a:pt x="1395709" y="572531"/>
                </a:lnTo>
                <a:lnTo>
                  <a:pt x="1390534" y="562305"/>
                </a:lnTo>
                <a:lnTo>
                  <a:pt x="1382750" y="556679"/>
                </a:lnTo>
                <a:lnTo>
                  <a:pt x="1372699" y="553177"/>
                </a:lnTo>
                <a:lnTo>
                  <a:pt x="1361082" y="546881"/>
                </a:lnTo>
                <a:lnTo>
                  <a:pt x="1349558" y="537269"/>
                </a:lnTo>
                <a:lnTo>
                  <a:pt x="1339786" y="523824"/>
                </a:lnTo>
                <a:lnTo>
                  <a:pt x="1339147" y="507472"/>
                </a:lnTo>
                <a:lnTo>
                  <a:pt x="1346803" y="488943"/>
                </a:lnTo>
                <a:lnTo>
                  <a:pt x="1360049" y="470796"/>
                </a:lnTo>
                <a:lnTo>
                  <a:pt x="1376184" y="455587"/>
                </a:lnTo>
                <a:lnTo>
                  <a:pt x="1393787" y="436827"/>
                </a:lnTo>
                <a:lnTo>
                  <a:pt x="1432970" y="380166"/>
                </a:lnTo>
                <a:lnTo>
                  <a:pt x="1453515" y="343877"/>
                </a:lnTo>
                <a:lnTo>
                  <a:pt x="1455039" y="336803"/>
                </a:lnTo>
                <a:lnTo>
                  <a:pt x="1454531" y="336803"/>
                </a:lnTo>
                <a:lnTo>
                  <a:pt x="1454531" y="335279"/>
                </a:lnTo>
                <a:lnTo>
                  <a:pt x="1454023" y="334276"/>
                </a:lnTo>
                <a:lnTo>
                  <a:pt x="1454023" y="330733"/>
                </a:lnTo>
                <a:lnTo>
                  <a:pt x="1454531" y="328714"/>
                </a:lnTo>
                <a:lnTo>
                  <a:pt x="1455534" y="326694"/>
                </a:lnTo>
                <a:lnTo>
                  <a:pt x="1454841" y="309607"/>
                </a:lnTo>
                <a:lnTo>
                  <a:pt x="1452632" y="292003"/>
                </a:lnTo>
                <a:lnTo>
                  <a:pt x="1449851" y="275443"/>
                </a:lnTo>
                <a:lnTo>
                  <a:pt x="1447444" y="261492"/>
                </a:lnTo>
                <a:lnTo>
                  <a:pt x="1446838" y="248925"/>
                </a:lnTo>
                <a:lnTo>
                  <a:pt x="1447890" y="232236"/>
                </a:lnTo>
                <a:lnTo>
                  <a:pt x="1450364" y="212231"/>
                </a:lnTo>
                <a:lnTo>
                  <a:pt x="1454023" y="189712"/>
                </a:lnTo>
                <a:lnTo>
                  <a:pt x="1454023" y="187185"/>
                </a:lnTo>
                <a:lnTo>
                  <a:pt x="1455039" y="184150"/>
                </a:lnTo>
                <a:lnTo>
                  <a:pt x="1455534" y="182130"/>
                </a:lnTo>
                <a:lnTo>
                  <a:pt x="1456550" y="177076"/>
                </a:lnTo>
                <a:lnTo>
                  <a:pt x="1456042" y="175564"/>
                </a:lnTo>
                <a:lnTo>
                  <a:pt x="1456042" y="169494"/>
                </a:lnTo>
                <a:lnTo>
                  <a:pt x="1457553" y="165950"/>
                </a:lnTo>
                <a:lnTo>
                  <a:pt x="1459585" y="163423"/>
                </a:lnTo>
                <a:lnTo>
                  <a:pt x="1461481" y="155380"/>
                </a:lnTo>
                <a:lnTo>
                  <a:pt x="1463376" y="147191"/>
                </a:lnTo>
                <a:lnTo>
                  <a:pt x="1467167" y="130568"/>
                </a:lnTo>
                <a:lnTo>
                  <a:pt x="1467662" y="128041"/>
                </a:lnTo>
                <a:lnTo>
                  <a:pt x="1468678" y="125018"/>
                </a:lnTo>
                <a:lnTo>
                  <a:pt x="1469186" y="122491"/>
                </a:lnTo>
                <a:lnTo>
                  <a:pt x="1469186" y="120967"/>
                </a:lnTo>
                <a:lnTo>
                  <a:pt x="1469694" y="119964"/>
                </a:lnTo>
                <a:lnTo>
                  <a:pt x="1484124" y="84584"/>
                </a:lnTo>
                <a:lnTo>
                  <a:pt x="1515758" y="29384"/>
                </a:lnTo>
                <a:lnTo>
                  <a:pt x="1524787" y="16344"/>
                </a:lnTo>
                <a:lnTo>
                  <a:pt x="1524787" y="15836"/>
                </a:lnTo>
                <a:lnTo>
                  <a:pt x="1525295" y="14820"/>
                </a:lnTo>
                <a:lnTo>
                  <a:pt x="1525790" y="13309"/>
                </a:lnTo>
                <a:lnTo>
                  <a:pt x="1527822" y="11290"/>
                </a:lnTo>
                <a:lnTo>
                  <a:pt x="1533372" y="0"/>
                </a:lnTo>
                <a:close/>
              </a:path>
              <a:path w="1668145" h="1026160">
                <a:moveTo>
                  <a:pt x="1586572" y="899858"/>
                </a:moveTo>
                <a:lnTo>
                  <a:pt x="1574253" y="901306"/>
                </a:lnTo>
                <a:lnTo>
                  <a:pt x="1546813" y="903056"/>
                </a:lnTo>
                <a:lnTo>
                  <a:pt x="1590401" y="903056"/>
                </a:lnTo>
                <a:lnTo>
                  <a:pt x="1586572" y="899858"/>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a:xfrm>
            <a:off x="1057109" y="253490"/>
            <a:ext cx="10077780" cy="833119"/>
          </a:xfrm>
          <a:prstGeom prst="rect">
            <a:avLst/>
          </a:prstGeom>
        </p:spPr>
        <p:txBody>
          <a:bodyPr wrap="square" lIns="0" tIns="0" rIns="0" bIns="0">
            <a:spAutoFit/>
          </a:bodyPr>
          <a:lstStyle>
            <a:lvl1pPr>
              <a:defRPr sz="2800" b="0" i="0">
                <a:solidFill>
                  <a:schemeClr val="bg1"/>
                </a:solidFill>
                <a:latin typeface="Arial"/>
                <a:cs typeface="Arial"/>
              </a:defRPr>
            </a:lvl1pPr>
          </a:lstStyle>
          <a:p>
            <a:endParaRPr dirty="0"/>
          </a:p>
        </p:txBody>
      </p:sp>
      <p:sp>
        <p:nvSpPr>
          <p:cNvPr id="3" name="Holder 3"/>
          <p:cNvSpPr>
            <a:spLocks noGrp="1"/>
          </p:cNvSpPr>
          <p:nvPr>
            <p:ph type="body" idx="1"/>
          </p:nvPr>
        </p:nvSpPr>
        <p:spPr>
          <a:xfrm>
            <a:off x="654049" y="1465579"/>
            <a:ext cx="10883900" cy="4331335"/>
          </a:xfrm>
          <a:prstGeom prst="rect">
            <a:avLst/>
          </a:prstGeom>
        </p:spPr>
        <p:txBody>
          <a:bodyPr wrap="square" lIns="0" tIns="0" rIns="0" bIns="0">
            <a:spAutoFit/>
          </a:bodyPr>
          <a:lstStyle>
            <a:lvl1pPr>
              <a:defRPr sz="2400" b="0" i="0">
                <a:solidFill>
                  <a:srgbClr val="10253F"/>
                </a:solidFill>
                <a:latin typeface="Arial"/>
                <a:cs typeface="Arial"/>
              </a:defRPr>
            </a:lvl1pPr>
          </a:lstStyle>
          <a:p>
            <a:endParaRPr/>
          </a:p>
        </p:txBody>
      </p:sp>
      <p:sp>
        <p:nvSpPr>
          <p:cNvPr id="6" name="Holder 6"/>
          <p:cNvSpPr>
            <a:spLocks noGrp="1"/>
          </p:cNvSpPr>
          <p:nvPr>
            <p:ph type="sldNum" sz="quarter" idx="7"/>
          </p:nvPr>
        </p:nvSpPr>
        <p:spPr>
          <a:xfrm>
            <a:off x="434340" y="6448256"/>
            <a:ext cx="403860" cy="187167"/>
          </a:xfrm>
          <a:prstGeom prst="rect">
            <a:avLst/>
          </a:prstGeom>
        </p:spPr>
        <p:txBody>
          <a:bodyPr wrap="square" lIns="0" tIns="0" rIns="0" bIns="0">
            <a:spAutoFit/>
          </a:bodyPr>
          <a:lstStyle>
            <a:lvl1pPr>
              <a:defRPr sz="1800" b="0" i="0">
                <a:solidFill>
                  <a:srgbClr val="898989"/>
                </a:solidFill>
                <a:latin typeface="Arial"/>
                <a:cs typeface="Arial"/>
              </a:defRPr>
            </a:lvl1pPr>
          </a:lstStyle>
          <a:p>
            <a:pPr marL="38100">
              <a:lnSpc>
                <a:spcPts val="1425"/>
              </a:lnSpc>
            </a:pPr>
            <a:fld id="{81D60167-4931-47E6-BA6A-407CBD079E47}" type="slidenum">
              <a:rPr lang="en-US" altLang="zh-TW" smtClean="0"/>
              <a:pPr marL="38100">
                <a:lnSpc>
                  <a:spcPts val="1425"/>
                </a:lnSpc>
              </a:pPr>
              <a:t>‹#›</a:t>
            </a:fld>
            <a:endParaRPr lang="en-US" altLang="zh-TW" dirty="0"/>
          </a:p>
        </p:txBody>
      </p:sp>
      <p:sp>
        <p:nvSpPr>
          <p:cNvPr id="7" name="object 12">
            <a:extLst>
              <a:ext uri="{FF2B5EF4-FFF2-40B4-BE49-F238E27FC236}">
                <a16:creationId xmlns:a16="http://schemas.microsoft.com/office/drawing/2014/main" id="{CE5EB53F-3C2C-49FC-B097-5C781C76FA5E}"/>
              </a:ext>
            </a:extLst>
          </p:cNvPr>
          <p:cNvSpPr/>
          <p:nvPr userDrawn="1"/>
        </p:nvSpPr>
        <p:spPr>
          <a:xfrm>
            <a:off x="10896600" y="161315"/>
            <a:ext cx="1037000" cy="1037000"/>
          </a:xfrm>
          <a:prstGeom prst="rect">
            <a:avLst/>
          </a:prstGeom>
          <a:blipFill>
            <a:blip r:embed="rId7" cstate="print"/>
            <a:stretch>
              <a:fillRect/>
            </a:stretch>
          </a:blipFill>
        </p:spPr>
        <p:txBody>
          <a:bodyPr wrap="square" lIns="0" tIns="0" rIns="0" bIns="0" rtlCol="0"/>
          <a:lstStyle/>
          <a:p>
            <a:endParaRPr/>
          </a:p>
        </p:txBody>
      </p:sp>
      <p:sp>
        <p:nvSpPr>
          <p:cNvPr id="8" name="Rectangle 6">
            <a:extLst>
              <a:ext uri="{FF2B5EF4-FFF2-40B4-BE49-F238E27FC236}">
                <a16:creationId xmlns:a16="http://schemas.microsoft.com/office/drawing/2014/main" id="{BBA81926-63F8-B1B3-7EF3-AA980B693736}"/>
              </a:ext>
            </a:extLst>
          </p:cNvPr>
          <p:cNvSpPr txBox="1">
            <a:spLocks noChangeArrowheads="1"/>
          </p:cNvSpPr>
          <p:nvPr userDrawn="1"/>
        </p:nvSpPr>
        <p:spPr>
          <a:xfrm>
            <a:off x="3102896" y="6541839"/>
            <a:ext cx="5986206" cy="346438"/>
          </a:xfrm>
          <a:prstGeom prst="rect">
            <a:avLst/>
          </a:prstGeom>
          <a:noFill/>
          <a:ln>
            <a:miter lim="800000"/>
            <a:headEnd/>
            <a:tailEnd/>
          </a:ln>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 altLang="zh-TW" sz="1400" spc="-5" dirty="0">
                <a:solidFill>
                  <a:schemeClr val="tx2">
                    <a:lumMod val="50000"/>
                  </a:schemeClr>
                </a:solidFill>
                <a:latin typeface="Arial"/>
                <a:cs typeface="Arial"/>
              </a:rPr>
              <a:t>DC &amp; CV Lab. CSIE NTU</a:t>
            </a:r>
            <a:endParaRPr lang="en-US" altLang="zh-TW" sz="1400" dirty="0">
              <a:solidFill>
                <a:schemeClr val="tx2">
                  <a:lumMod val="50000"/>
                </a:schemeClr>
              </a:solidFill>
              <a:latin typeface="Arial" panose="020B0604020202020204" pitchFamily="34" charset="0"/>
              <a:ea typeface="+mj-ea"/>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ipevo.com.tw/products/ipevo-totem-360-%E6%B2%89%E6%B5%B8%E5%BC%8F%E6%9C%83%E8%AD%B0%E6%94%9D%E5%BD%B1%E6%A9%9F%E9%BA%A5%E5%85%8B%E9%A2%A8%E6%8F%9A%E8%81%B2%E5%99%A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200082" cy="6857999"/>
            <a:chOff x="0" y="0"/>
            <a:chExt cx="12200082" cy="6857999"/>
          </a:xfrm>
        </p:grpSpPr>
        <p:sp>
          <p:nvSpPr>
            <p:cNvPr id="3" name="object 3"/>
            <p:cNvSpPr/>
            <p:nvPr/>
          </p:nvSpPr>
          <p:spPr>
            <a:xfrm>
              <a:off x="0" y="0"/>
              <a:ext cx="12192000" cy="68579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458200" y="1998086"/>
              <a:ext cx="3741882" cy="52140"/>
            </a:xfrm>
            <a:custGeom>
              <a:avLst/>
              <a:gdLst/>
              <a:ahLst/>
              <a:cxnLst/>
              <a:rect l="l" t="t" r="r" b="b"/>
              <a:pathLst>
                <a:path w="4164965" h="28575">
                  <a:moveTo>
                    <a:pt x="4164545" y="0"/>
                  </a:moveTo>
                  <a:lnTo>
                    <a:pt x="0" y="0"/>
                  </a:lnTo>
                  <a:lnTo>
                    <a:pt x="0" y="28181"/>
                  </a:lnTo>
                  <a:lnTo>
                    <a:pt x="4164545" y="28181"/>
                  </a:lnTo>
                  <a:lnTo>
                    <a:pt x="4164545" y="0"/>
                  </a:lnTo>
                  <a:close/>
                </a:path>
              </a:pathLst>
            </a:custGeom>
            <a:solidFill>
              <a:srgbClr val="295488"/>
            </a:solidFill>
          </p:spPr>
          <p:txBody>
            <a:bodyPr wrap="square" lIns="0" tIns="0" rIns="0" bIns="0" rtlCol="0"/>
            <a:lstStyle/>
            <a:p>
              <a:endParaRPr dirty="0"/>
            </a:p>
          </p:txBody>
        </p:sp>
      </p:grpSp>
      <p:sp>
        <p:nvSpPr>
          <p:cNvPr id="6" name="object 6"/>
          <p:cNvSpPr txBox="1">
            <a:spLocks noGrp="1"/>
          </p:cNvSpPr>
          <p:nvPr>
            <p:ph type="body" idx="1"/>
          </p:nvPr>
        </p:nvSpPr>
        <p:spPr>
          <a:xfrm>
            <a:off x="654050" y="1289845"/>
            <a:ext cx="10883900" cy="2595069"/>
          </a:xfrm>
          <a:prstGeom prst="rect">
            <a:avLst/>
          </a:prstGeom>
        </p:spPr>
        <p:txBody>
          <a:bodyPr vert="horz" wrap="square" lIns="0" tIns="1045972" rIns="0" bIns="0" rtlCol="0">
            <a:spAutoFit/>
          </a:bodyPr>
          <a:lstStyle/>
          <a:p>
            <a:pPr marL="134620" algn="ctr">
              <a:lnSpc>
                <a:spcPct val="100000"/>
              </a:lnSpc>
              <a:spcBef>
                <a:spcPts val="100"/>
              </a:spcBef>
            </a:pPr>
            <a:r>
              <a:rPr lang="en" altLang="zh-TW" sz="6000" b="1" spc="-5" dirty="0" err="1">
                <a:solidFill>
                  <a:srgbClr val="295488"/>
                </a:solidFill>
                <a:latin typeface="Arial"/>
                <a:cs typeface="Arial"/>
              </a:rPr>
              <a:t>AIoT</a:t>
            </a:r>
            <a:r>
              <a:rPr lang="en" altLang="zh-TW" sz="6000" b="1" spc="-5" dirty="0">
                <a:solidFill>
                  <a:srgbClr val="295488"/>
                </a:solidFill>
                <a:latin typeface="Arial"/>
                <a:cs typeface="Arial"/>
              </a:rPr>
              <a:t> Development Platform </a:t>
            </a:r>
            <a:r>
              <a:rPr lang="en" altLang="zh-TW" sz="4000" b="1" spc="-5" dirty="0">
                <a:solidFill>
                  <a:srgbClr val="295488"/>
                </a:solidFill>
                <a:latin typeface="Arial"/>
                <a:cs typeface="Arial"/>
              </a:rPr>
              <a:t>for </a:t>
            </a:r>
            <a:r>
              <a:rPr lang="en" sz="4000" b="1" spc="-5" dirty="0">
                <a:solidFill>
                  <a:srgbClr val="295488"/>
                </a:solidFill>
                <a:latin typeface="Arial"/>
                <a:cs typeface="Arial"/>
              </a:rPr>
              <a:t>Active Speaker Detection</a:t>
            </a:r>
            <a:endParaRPr sz="2800" dirty="0">
              <a:latin typeface="Arial"/>
              <a:cs typeface="Arial"/>
            </a:endParaRPr>
          </a:p>
        </p:txBody>
      </p:sp>
      <p:sp>
        <p:nvSpPr>
          <p:cNvPr id="7" name="object 7"/>
          <p:cNvSpPr/>
          <p:nvPr/>
        </p:nvSpPr>
        <p:spPr>
          <a:xfrm>
            <a:off x="2631846" y="4246464"/>
            <a:ext cx="7104380" cy="2499317"/>
          </a:xfrm>
          <a:custGeom>
            <a:avLst/>
            <a:gdLst/>
            <a:ahLst/>
            <a:cxnLst/>
            <a:rect l="l" t="t" r="r" b="b"/>
            <a:pathLst>
              <a:path w="7104380" h="1790700">
                <a:moveTo>
                  <a:pt x="7103872" y="0"/>
                </a:moveTo>
                <a:lnTo>
                  <a:pt x="0" y="0"/>
                </a:lnTo>
                <a:lnTo>
                  <a:pt x="0" y="1790227"/>
                </a:lnTo>
                <a:lnTo>
                  <a:pt x="7103872" y="1790227"/>
                </a:lnTo>
                <a:lnTo>
                  <a:pt x="7103872" y="0"/>
                </a:lnTo>
                <a:close/>
              </a:path>
            </a:pathLst>
          </a:custGeom>
          <a:solidFill>
            <a:srgbClr val="CFDEF1"/>
          </a:solidFill>
        </p:spPr>
        <p:txBody>
          <a:bodyPr wrap="square" lIns="0" tIns="0" rIns="0" bIns="0" rtlCol="0"/>
          <a:lstStyle/>
          <a:p>
            <a:endParaRPr/>
          </a:p>
        </p:txBody>
      </p:sp>
      <p:sp>
        <p:nvSpPr>
          <p:cNvPr id="8" name="object 8"/>
          <p:cNvSpPr txBox="1"/>
          <p:nvPr/>
        </p:nvSpPr>
        <p:spPr>
          <a:xfrm>
            <a:off x="2631846" y="4246464"/>
            <a:ext cx="7104380" cy="2433358"/>
          </a:xfrm>
          <a:prstGeom prst="rect">
            <a:avLst/>
          </a:prstGeom>
        </p:spPr>
        <p:txBody>
          <a:bodyPr vert="horz" wrap="square" lIns="0" tIns="156845" rIns="0" bIns="0" rtlCol="0">
            <a:spAutoFit/>
          </a:bodyPr>
          <a:lstStyle/>
          <a:p>
            <a:pPr algn="ctr">
              <a:lnSpc>
                <a:spcPct val="100000"/>
              </a:lnSpc>
              <a:spcBef>
                <a:spcPts val="1235"/>
              </a:spcBef>
            </a:pPr>
            <a:r>
              <a:rPr lang="en-US" sz="2800" spc="-5" dirty="0">
                <a:solidFill>
                  <a:srgbClr val="295488"/>
                </a:solidFill>
                <a:latin typeface="Arial"/>
                <a:cs typeface="Arial"/>
              </a:rPr>
              <a:t>Yu</a:t>
            </a:r>
            <a:r>
              <a:rPr sz="2800" spc="-5" dirty="0">
                <a:solidFill>
                  <a:srgbClr val="295488"/>
                </a:solidFill>
                <a:latin typeface="Arial"/>
                <a:cs typeface="Arial"/>
              </a:rPr>
              <a:t>-</a:t>
            </a:r>
            <a:r>
              <a:rPr lang="en-US" sz="2800" spc="-5" dirty="0">
                <a:solidFill>
                  <a:srgbClr val="295488"/>
                </a:solidFill>
                <a:latin typeface="Arial"/>
                <a:cs typeface="Arial"/>
              </a:rPr>
              <a:t>Sheng</a:t>
            </a:r>
            <a:r>
              <a:rPr sz="2800" spc="-5" dirty="0">
                <a:solidFill>
                  <a:srgbClr val="295488"/>
                </a:solidFill>
                <a:latin typeface="Arial"/>
                <a:cs typeface="Arial"/>
              </a:rPr>
              <a:t> </a:t>
            </a:r>
            <a:r>
              <a:rPr lang="en-US" sz="2800" spc="-5" dirty="0" err="1">
                <a:solidFill>
                  <a:srgbClr val="295488"/>
                </a:solidFill>
                <a:latin typeface="Arial"/>
                <a:cs typeface="Arial"/>
              </a:rPr>
              <a:t>Tzou</a:t>
            </a:r>
            <a:r>
              <a:rPr sz="2800" spc="-5" dirty="0">
                <a:solidFill>
                  <a:srgbClr val="295488"/>
                </a:solidFill>
                <a:latin typeface="Arial"/>
                <a:cs typeface="Arial"/>
              </a:rPr>
              <a:t> (</a:t>
            </a:r>
            <a:r>
              <a:rPr lang="zh-TW" altLang="en-US" sz="2800" spc="-5" dirty="0">
                <a:solidFill>
                  <a:srgbClr val="295488"/>
                </a:solidFill>
                <a:latin typeface="Microsoft YaHei" panose="020B0503020204020204" pitchFamily="34" charset="-122"/>
                <a:ea typeface="Microsoft YaHei" panose="020B0503020204020204" pitchFamily="34" charset="-122"/>
                <a:cs typeface="Arial"/>
              </a:rPr>
              <a:t>鄒雨笙</a:t>
            </a:r>
            <a:r>
              <a:rPr sz="2800" dirty="0">
                <a:solidFill>
                  <a:srgbClr val="295488"/>
                </a:solidFill>
                <a:latin typeface="Arial"/>
                <a:cs typeface="Arial"/>
              </a:rPr>
              <a:t>)</a:t>
            </a:r>
            <a:endParaRPr sz="2800" dirty="0">
              <a:latin typeface="Arial"/>
              <a:cs typeface="Arial"/>
            </a:endParaRPr>
          </a:p>
          <a:p>
            <a:pPr algn="ctr">
              <a:lnSpc>
                <a:spcPct val="100000"/>
              </a:lnSpc>
              <a:spcBef>
                <a:spcPts val="1025"/>
              </a:spcBef>
            </a:pPr>
            <a:r>
              <a:rPr sz="2400" spc="-5" dirty="0">
                <a:solidFill>
                  <a:srgbClr val="295488"/>
                </a:solidFill>
                <a:latin typeface="Arial"/>
                <a:cs typeface="Arial"/>
              </a:rPr>
              <a:t>National </a:t>
            </a:r>
            <a:r>
              <a:rPr sz="2400" spc="-45" dirty="0">
                <a:solidFill>
                  <a:srgbClr val="295488"/>
                </a:solidFill>
                <a:latin typeface="Arial"/>
                <a:cs typeface="Arial"/>
              </a:rPr>
              <a:t>Taiwan</a:t>
            </a:r>
            <a:r>
              <a:rPr sz="2400" spc="-50" dirty="0">
                <a:solidFill>
                  <a:srgbClr val="295488"/>
                </a:solidFill>
                <a:latin typeface="Arial"/>
                <a:cs typeface="Arial"/>
              </a:rPr>
              <a:t> </a:t>
            </a:r>
            <a:r>
              <a:rPr sz="2400" spc="-5" dirty="0">
                <a:solidFill>
                  <a:srgbClr val="295488"/>
                </a:solidFill>
                <a:latin typeface="Arial"/>
                <a:cs typeface="Arial"/>
              </a:rPr>
              <a:t>University</a:t>
            </a:r>
            <a:endParaRPr sz="2400" dirty="0">
              <a:latin typeface="Arial"/>
              <a:cs typeface="Arial"/>
            </a:endParaRPr>
          </a:p>
          <a:p>
            <a:pPr algn="ctr">
              <a:lnSpc>
                <a:spcPct val="100000"/>
              </a:lnSpc>
              <a:spcBef>
                <a:spcPts val="1535"/>
              </a:spcBef>
            </a:pPr>
            <a:r>
              <a:rPr lang="en" sz="1600" spc="-5" dirty="0">
                <a:solidFill>
                  <a:srgbClr val="295488"/>
                </a:solidFill>
                <a:latin typeface="Arial"/>
                <a:cs typeface="Arial"/>
              </a:rPr>
              <a:t>daniel.tzou1021@gmail.com</a:t>
            </a:r>
          </a:p>
          <a:p>
            <a:pPr algn="ctr">
              <a:lnSpc>
                <a:spcPct val="100000"/>
              </a:lnSpc>
              <a:spcBef>
                <a:spcPts val="1535"/>
              </a:spcBef>
            </a:pPr>
            <a:r>
              <a:rPr lang="en" sz="1600" spc="-5" dirty="0">
                <a:solidFill>
                  <a:srgbClr val="295488"/>
                </a:solidFill>
                <a:latin typeface="Arial"/>
                <a:cs typeface="Arial"/>
              </a:rPr>
              <a:t>Phone: 0928592241</a:t>
            </a:r>
          </a:p>
          <a:p>
            <a:pPr algn="ctr">
              <a:spcBef>
                <a:spcPts val="1535"/>
              </a:spcBef>
            </a:pPr>
            <a:r>
              <a:rPr lang="en-US" altLang="zh-TW" dirty="0">
                <a:solidFill>
                  <a:srgbClr val="295488"/>
                </a:solidFill>
                <a:latin typeface="Arial" panose="020B0604020202020204" pitchFamily="34" charset="0"/>
                <a:ea typeface="+mj-ea"/>
                <a:cs typeface="Arial" panose="020B0604020202020204" pitchFamily="34" charset="0"/>
              </a:rPr>
              <a:t>Advisor: </a:t>
            </a:r>
            <a:r>
              <a:rPr lang="en" altLang="zh-TW" dirty="0" err="1">
                <a:solidFill>
                  <a:srgbClr val="295488"/>
                </a:solidFill>
                <a:latin typeface="Arial" panose="020B0604020202020204" pitchFamily="34" charset="0"/>
                <a:ea typeface="PingFang TC" panose="020B0400000000000000" pitchFamily="34" charset="-120"/>
                <a:cs typeface="Arial" panose="020B0604020202020204" pitchFamily="34" charset="0"/>
              </a:rPr>
              <a:t>Ph.D</a:t>
            </a:r>
            <a:r>
              <a:rPr lang="en" altLang="zh-TW" dirty="0">
                <a:solidFill>
                  <a:srgbClr val="295488"/>
                </a:solidFill>
                <a:latin typeface="Arial" panose="020B0604020202020204" pitchFamily="34" charset="0"/>
                <a:ea typeface="PingFang TC" panose="020B0400000000000000" pitchFamily="34" charset="-120"/>
                <a:cs typeface="Arial" panose="020B0604020202020204" pitchFamily="34" charset="0"/>
              </a:rPr>
              <a:t> </a:t>
            </a:r>
            <a:r>
              <a:rPr lang="en-US" altLang="zh-TW" dirty="0" err="1">
                <a:solidFill>
                  <a:srgbClr val="295488"/>
                </a:solidFill>
                <a:latin typeface="Arial" panose="020B0604020202020204" pitchFamily="34" charset="0"/>
                <a:ea typeface="+mj-ea"/>
                <a:cs typeface="Arial" panose="020B0604020202020204" pitchFamily="34" charset="0"/>
              </a:rPr>
              <a:t>Chiou</a:t>
            </a:r>
            <a:r>
              <a:rPr lang="en-US" altLang="zh-TW" dirty="0">
                <a:solidFill>
                  <a:srgbClr val="295488"/>
                </a:solidFill>
                <a:latin typeface="Arial" panose="020B0604020202020204" pitchFamily="34" charset="0"/>
                <a:ea typeface="+mj-ea"/>
                <a:cs typeface="Arial" panose="020B0604020202020204" pitchFamily="34" charset="0"/>
              </a:rPr>
              <a:t>-Shann </a:t>
            </a:r>
            <a:r>
              <a:rPr lang="en-US" altLang="zh-TW" dirty="0" err="1">
                <a:solidFill>
                  <a:srgbClr val="295488"/>
                </a:solidFill>
                <a:latin typeface="Arial" panose="020B0604020202020204" pitchFamily="34" charset="0"/>
                <a:ea typeface="+mj-ea"/>
                <a:cs typeface="Arial" panose="020B0604020202020204" pitchFamily="34" charset="0"/>
              </a:rPr>
              <a:t>Fuh</a:t>
            </a:r>
            <a:r>
              <a:rPr lang="en-US" altLang="zh-TW" dirty="0">
                <a:solidFill>
                  <a:srgbClr val="295488"/>
                </a:solidFill>
                <a:latin typeface="Arial" panose="020B0604020202020204" pitchFamily="34" charset="0"/>
                <a:ea typeface="+mj-ea"/>
                <a:cs typeface="Arial" panose="020B0604020202020204" pitchFamily="34" charset="0"/>
              </a:rPr>
              <a:t> </a:t>
            </a:r>
            <a:r>
              <a:rPr lang="en-US" altLang="zh-TW" dirty="0">
                <a:solidFill>
                  <a:srgbClr val="295488"/>
                </a:solidFill>
                <a:latin typeface="Microsoft YaHei" panose="020B0503020204020204" pitchFamily="34" charset="-122"/>
                <a:ea typeface="Microsoft YaHei" panose="020B0503020204020204" pitchFamily="34" charset="-122"/>
                <a:cs typeface="Arial" panose="020B0604020202020204" pitchFamily="34" charset="0"/>
              </a:rPr>
              <a:t>(</a:t>
            </a:r>
            <a:r>
              <a:rPr kumimoji="0" lang="zh-TW" altLang="en-US" dirty="0">
                <a:solidFill>
                  <a:srgbClr val="295488"/>
                </a:solidFill>
                <a:latin typeface="Microsoft YaHei" panose="020B0503020204020204" pitchFamily="34" charset="-122"/>
                <a:ea typeface="Microsoft YaHei" panose="020B0503020204020204" pitchFamily="34" charset="-122"/>
                <a:cs typeface="Arial" panose="020B0604020202020204" pitchFamily="34" charset="0"/>
              </a:rPr>
              <a:t>傅楸善 博士</a:t>
            </a:r>
            <a:r>
              <a:rPr kumimoji="0" lang="en-US" altLang="zh-TW" dirty="0">
                <a:solidFill>
                  <a:srgbClr val="295488"/>
                </a:solidFill>
                <a:latin typeface="Microsoft YaHei" panose="020B0503020204020204" pitchFamily="34" charset="-122"/>
                <a:ea typeface="Microsoft YaHei" panose="020B0503020204020204" pitchFamily="34" charset="-122"/>
                <a:cs typeface="Arial" panose="020B0604020202020204" pitchFamily="34" charset="0"/>
              </a:rPr>
              <a:t>)</a:t>
            </a:r>
            <a:endParaRPr lang="en" spc="-5" dirty="0">
              <a:solidFill>
                <a:srgbClr val="295488"/>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2" name="object 12"/>
          <p:cNvSpPr/>
          <p:nvPr/>
        </p:nvSpPr>
        <p:spPr>
          <a:xfrm>
            <a:off x="2764967" y="4673999"/>
            <a:ext cx="1037000" cy="1037000"/>
          </a:xfrm>
          <a:prstGeom prst="rect">
            <a:avLst/>
          </a:prstGeom>
          <a:blipFill>
            <a:blip r:embed="rId4" cstate="print"/>
            <a:stretch>
              <a:fillRect/>
            </a:stretch>
          </a:blipFill>
        </p:spPr>
        <p:txBody>
          <a:bodyPr wrap="square" lIns="0" tIns="0" rIns="0" bIns="0" rtlCol="0"/>
          <a:lstStyle/>
          <a:p>
            <a:endParaRPr/>
          </a:p>
        </p:txBody>
      </p:sp>
      <p:grpSp>
        <p:nvGrpSpPr>
          <p:cNvPr id="10" name="群組 9">
            <a:extLst>
              <a:ext uri="{FF2B5EF4-FFF2-40B4-BE49-F238E27FC236}">
                <a16:creationId xmlns:a16="http://schemas.microsoft.com/office/drawing/2014/main" id="{59EB658D-2C9E-9A73-4587-48FD2BE13ECE}"/>
              </a:ext>
            </a:extLst>
          </p:cNvPr>
          <p:cNvGrpSpPr/>
          <p:nvPr/>
        </p:nvGrpSpPr>
        <p:grpSpPr>
          <a:xfrm>
            <a:off x="9220200" y="610134"/>
            <a:ext cx="2145659" cy="1424130"/>
            <a:chOff x="8701193" y="558080"/>
            <a:chExt cx="2817066" cy="1669625"/>
          </a:xfrm>
        </p:grpSpPr>
        <p:pic>
          <p:nvPicPr>
            <p:cNvPr id="24" name="圖片 23">
              <a:extLst>
                <a:ext uri="{FF2B5EF4-FFF2-40B4-BE49-F238E27FC236}">
                  <a16:creationId xmlns:a16="http://schemas.microsoft.com/office/drawing/2014/main" id="{86036E9C-1506-4FEE-56D6-E4DA071BC977}"/>
                </a:ext>
              </a:extLst>
            </p:cNvPr>
            <p:cNvPicPr>
              <a:picLocks noChangeAspect="1"/>
            </p:cNvPicPr>
            <p:nvPr/>
          </p:nvPicPr>
          <p:blipFill rotWithShape="1">
            <a:blip r:embed="rId5">
              <a:extLst>
                <a:ext uri="{28A0092B-C50C-407E-A947-70E740481C1C}">
                  <a14:useLocalDpi xmlns:a14="http://schemas.microsoft.com/office/drawing/2010/main" val="0"/>
                </a:ext>
              </a:extLst>
            </a:blip>
            <a:srcRect r="66339"/>
            <a:stretch/>
          </p:blipFill>
          <p:spPr>
            <a:xfrm>
              <a:off x="8701193" y="687830"/>
              <a:ext cx="1239749" cy="1511300"/>
            </a:xfrm>
            <a:prstGeom prst="rect">
              <a:avLst/>
            </a:prstGeom>
          </p:spPr>
        </p:pic>
        <p:pic>
          <p:nvPicPr>
            <p:cNvPr id="26" name="圖片 25">
              <a:extLst>
                <a:ext uri="{FF2B5EF4-FFF2-40B4-BE49-F238E27FC236}">
                  <a16:creationId xmlns:a16="http://schemas.microsoft.com/office/drawing/2014/main" id="{40D97002-F913-3648-D7F9-CFAC3C166D52}"/>
                </a:ext>
              </a:extLst>
            </p:cNvPr>
            <p:cNvPicPr>
              <a:picLocks noChangeAspect="1"/>
            </p:cNvPicPr>
            <p:nvPr/>
          </p:nvPicPr>
          <p:blipFill rotWithShape="1">
            <a:blip r:embed="rId5">
              <a:extLst>
                <a:ext uri="{28A0092B-C50C-407E-A947-70E740481C1C}">
                  <a14:useLocalDpi xmlns:a14="http://schemas.microsoft.com/office/drawing/2010/main" val="0"/>
                </a:ext>
              </a:extLst>
            </a:blip>
            <a:srcRect l="66339"/>
            <a:stretch/>
          </p:blipFill>
          <p:spPr>
            <a:xfrm>
              <a:off x="10278509" y="558080"/>
              <a:ext cx="1239750" cy="1511300"/>
            </a:xfrm>
            <a:prstGeom prst="rect">
              <a:avLst/>
            </a:prstGeom>
          </p:spPr>
        </p:pic>
        <p:grpSp>
          <p:nvGrpSpPr>
            <p:cNvPr id="20" name="群組 19">
              <a:extLst>
                <a:ext uri="{FF2B5EF4-FFF2-40B4-BE49-F238E27FC236}">
                  <a16:creationId xmlns:a16="http://schemas.microsoft.com/office/drawing/2014/main" id="{D3F78CC8-EA36-0988-1281-BEC696347ED5}"/>
                </a:ext>
              </a:extLst>
            </p:cNvPr>
            <p:cNvGrpSpPr/>
            <p:nvPr/>
          </p:nvGrpSpPr>
          <p:grpSpPr>
            <a:xfrm>
              <a:off x="9794394" y="571920"/>
              <a:ext cx="631083" cy="1655785"/>
              <a:chOff x="7199606" y="846692"/>
              <a:chExt cx="631083" cy="1655785"/>
            </a:xfrm>
          </p:grpSpPr>
          <p:sp>
            <p:nvSpPr>
              <p:cNvPr id="18" name="不規則四邊形 17">
                <a:extLst>
                  <a:ext uri="{FF2B5EF4-FFF2-40B4-BE49-F238E27FC236}">
                    <a16:creationId xmlns:a16="http://schemas.microsoft.com/office/drawing/2014/main" id="{0AEC78D1-51FF-724C-5866-6ADAA4DF35EF}"/>
                  </a:ext>
                </a:extLst>
              </p:cNvPr>
              <p:cNvSpPr/>
              <p:nvPr/>
            </p:nvSpPr>
            <p:spPr>
              <a:xfrm>
                <a:off x="7200025" y="1143000"/>
                <a:ext cx="630664" cy="1359477"/>
              </a:xfrm>
              <a:prstGeom prst="trapezoid">
                <a:avLst/>
              </a:prstGeom>
              <a:solidFill>
                <a:srgbClr val="295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19" name="橢圓 18">
                <a:extLst>
                  <a:ext uri="{FF2B5EF4-FFF2-40B4-BE49-F238E27FC236}">
                    <a16:creationId xmlns:a16="http://schemas.microsoft.com/office/drawing/2014/main" id="{54887E25-C9A9-B5F3-49B8-E62089C37E13}"/>
                  </a:ext>
                </a:extLst>
              </p:cNvPr>
              <p:cNvSpPr/>
              <p:nvPr/>
            </p:nvSpPr>
            <p:spPr>
              <a:xfrm>
                <a:off x="7199606" y="846692"/>
                <a:ext cx="630664" cy="355727"/>
              </a:xfrm>
              <a:prstGeom prst="ellipse">
                <a:avLst/>
              </a:prstGeom>
              <a:solidFill>
                <a:srgbClr val="295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pic>
          <p:nvPicPr>
            <p:cNvPr id="22" name="圖片 21">
              <a:extLst>
                <a:ext uri="{FF2B5EF4-FFF2-40B4-BE49-F238E27FC236}">
                  <a16:creationId xmlns:a16="http://schemas.microsoft.com/office/drawing/2014/main" id="{22193380-F2A9-93AB-BCE8-42701C602497}"/>
                </a:ext>
              </a:extLst>
            </p:cNvPr>
            <p:cNvPicPr>
              <a:picLocks noChangeAspect="1"/>
            </p:cNvPicPr>
            <p:nvPr/>
          </p:nvPicPr>
          <p:blipFill rotWithShape="1">
            <a:blip r:embed="rId5">
              <a:extLst>
                <a:ext uri="{28A0092B-C50C-407E-A947-70E740481C1C}">
                  <a14:useLocalDpi xmlns:a14="http://schemas.microsoft.com/office/drawing/2010/main" val="0"/>
                </a:ext>
              </a:extLst>
            </a:blip>
            <a:srcRect l="42752" t="10876" r="38627" b="46295"/>
            <a:stretch/>
          </p:blipFill>
          <p:spPr>
            <a:xfrm>
              <a:off x="9919226" y="1547966"/>
              <a:ext cx="381000" cy="359600"/>
            </a:xfrm>
            <a:prstGeom prst="rect">
              <a:avLst/>
            </a:prstGeom>
          </p:spPr>
        </p:pic>
      </p:grpSp>
      <p:sp>
        <p:nvSpPr>
          <p:cNvPr id="9" name="文字方塊 8">
            <a:extLst>
              <a:ext uri="{FF2B5EF4-FFF2-40B4-BE49-F238E27FC236}">
                <a16:creationId xmlns:a16="http://schemas.microsoft.com/office/drawing/2014/main" id="{3BCF1817-45BB-2BA9-0652-143FD4B14BCF}"/>
              </a:ext>
            </a:extLst>
          </p:cNvPr>
          <p:cNvSpPr txBox="1"/>
          <p:nvPr/>
        </p:nvSpPr>
        <p:spPr>
          <a:xfrm>
            <a:off x="12739816" y="1075038"/>
            <a:ext cx="184731" cy="369332"/>
          </a:xfrm>
          <a:prstGeom prst="rect">
            <a:avLst/>
          </a:prstGeom>
          <a:noFill/>
        </p:spPr>
        <p:txBody>
          <a:bodyPr wrap="none" rtlCol="0">
            <a:spAutoFit/>
          </a:bodyPr>
          <a:lstStyle/>
          <a:p>
            <a:endParaRPr kumimoji="1" lang="zh-TW" altLang="en-US" dirty="0"/>
          </a:p>
        </p:txBody>
      </p:sp>
      <p:sp>
        <p:nvSpPr>
          <p:cNvPr id="4" name="object 8">
            <a:extLst>
              <a:ext uri="{FF2B5EF4-FFF2-40B4-BE49-F238E27FC236}">
                <a16:creationId xmlns:a16="http://schemas.microsoft.com/office/drawing/2014/main" id="{DD71BFC2-116B-6C00-893B-CB4D85D19FEE}"/>
              </a:ext>
            </a:extLst>
          </p:cNvPr>
          <p:cNvSpPr txBox="1"/>
          <p:nvPr/>
        </p:nvSpPr>
        <p:spPr>
          <a:xfrm>
            <a:off x="8458200" y="0"/>
            <a:ext cx="4207126" cy="435376"/>
          </a:xfrm>
          <a:prstGeom prst="rect">
            <a:avLst/>
          </a:prstGeom>
        </p:spPr>
        <p:txBody>
          <a:bodyPr vert="horz" wrap="square" lIns="0" tIns="156845" rIns="0" bIns="0" rtlCol="0">
            <a:spAutoFit/>
          </a:bodyPr>
          <a:lstStyle/>
          <a:p>
            <a:pPr>
              <a:lnSpc>
                <a:spcPct val="100000"/>
              </a:lnSpc>
              <a:spcBef>
                <a:spcPts val="1535"/>
              </a:spcBef>
            </a:pPr>
            <a:r>
              <a:rPr lang="en" sz="1800" spc="-5" dirty="0" err="1">
                <a:solidFill>
                  <a:srgbClr val="295488"/>
                </a:solidFill>
                <a:latin typeface="Arial"/>
                <a:cs typeface="Arial"/>
              </a:rPr>
              <a:t>AIoT</a:t>
            </a:r>
            <a:r>
              <a:rPr lang="en" sz="1800" spc="-5" dirty="0">
                <a:solidFill>
                  <a:srgbClr val="295488"/>
                </a:solidFill>
                <a:latin typeface="Arial"/>
                <a:cs typeface="Arial"/>
              </a:rPr>
              <a:t>: Artificial Intelligence of Things</a:t>
            </a:r>
          </a:p>
        </p:txBody>
      </p:sp>
      <p:sp>
        <p:nvSpPr>
          <p:cNvPr id="11" name="投影片編號版面配置區 10">
            <a:extLst>
              <a:ext uri="{FF2B5EF4-FFF2-40B4-BE49-F238E27FC236}">
                <a16:creationId xmlns:a16="http://schemas.microsoft.com/office/drawing/2014/main" id="{7562825E-36F8-0FE6-383C-A8068BA4D7E9}"/>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0</a:t>
            </a:fld>
            <a:endParaRPr lang="en-US" altLang="zh-TW"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D944B7AB-E2DB-51ED-939F-649AC0E3D022}"/>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9</a:t>
            </a:fld>
            <a:endParaRPr lang="en-US" altLang="zh-TW" dirty="0"/>
          </a:p>
        </p:txBody>
      </p:sp>
      <p:sp>
        <p:nvSpPr>
          <p:cNvPr id="7" name="文字方塊 6">
            <a:extLst>
              <a:ext uri="{FF2B5EF4-FFF2-40B4-BE49-F238E27FC236}">
                <a16:creationId xmlns:a16="http://schemas.microsoft.com/office/drawing/2014/main" id="{B5A0C8B5-A215-DFEE-2B82-414F2BA8ABD9}"/>
              </a:ext>
            </a:extLst>
          </p:cNvPr>
          <p:cNvSpPr txBox="1"/>
          <p:nvPr/>
        </p:nvSpPr>
        <p:spPr>
          <a:xfrm>
            <a:off x="7543800" y="6342190"/>
            <a:ext cx="4630615" cy="276999"/>
          </a:xfrm>
          <a:prstGeom prst="rect">
            <a:avLst/>
          </a:prstGeom>
          <a:noFill/>
        </p:spPr>
        <p:txBody>
          <a:bodyPr wrap="square" rtlCol="0">
            <a:spAutoFit/>
          </a:bodyPr>
          <a:lstStyle/>
          <a:p>
            <a:r>
              <a:rPr kumimoji="1" lang="en-US" altLang="zh-TW" sz="1200" dirty="0"/>
              <a:t>Source:</a:t>
            </a:r>
            <a:r>
              <a:rPr kumimoji="1" lang="zh-TW" altLang="en-US" sz="1200" dirty="0"/>
              <a:t> </a:t>
            </a:r>
            <a:r>
              <a:rPr kumimoji="1" lang="en" altLang="zh-TW" sz="1200" dirty="0"/>
              <a:t>https://</a:t>
            </a:r>
            <a:r>
              <a:rPr kumimoji="1" lang="en" altLang="zh-TW" sz="1200" dirty="0" err="1"/>
              <a:t>www.techpowerup.com</a:t>
            </a:r>
            <a:r>
              <a:rPr kumimoji="1" lang="en" altLang="zh-TW" sz="1200" dirty="0"/>
              <a:t>/</a:t>
            </a:r>
            <a:r>
              <a:rPr kumimoji="1" lang="en" altLang="zh-TW" sz="1200" dirty="0" err="1"/>
              <a:t>gpu</a:t>
            </a:r>
            <a:r>
              <a:rPr kumimoji="1" lang="en" altLang="zh-TW" sz="1200" dirty="0"/>
              <a:t>-specs/jetson-nano.c3643</a:t>
            </a:r>
            <a:endParaRPr kumimoji="1" lang="zh-TW" altLang="en-US" sz="1200" dirty="0"/>
          </a:p>
        </p:txBody>
      </p:sp>
      <p:sp>
        <p:nvSpPr>
          <p:cNvPr id="9" name="object 2">
            <a:extLst>
              <a:ext uri="{FF2B5EF4-FFF2-40B4-BE49-F238E27FC236}">
                <a16:creationId xmlns:a16="http://schemas.microsoft.com/office/drawing/2014/main" id="{AF42E1CA-B5CD-1B60-604B-D50BB56DBDEC}"/>
              </a:ext>
            </a:extLst>
          </p:cNvPr>
          <p:cNvSpPr txBox="1">
            <a:spLocks noGrp="1"/>
          </p:cNvSpPr>
          <p:nvPr>
            <p:ph type="title"/>
          </p:nvPr>
        </p:nvSpPr>
        <p:spPr>
          <a:xfrm>
            <a:off x="1781021" y="526202"/>
            <a:ext cx="8573671" cy="443711"/>
          </a:xfrm>
          <a:prstGeom prst="rect">
            <a:avLst/>
          </a:prstGeom>
        </p:spPr>
        <p:txBody>
          <a:bodyPr vert="horz" wrap="square" lIns="0" tIns="12700" rIns="0" bIns="0" rtlCol="0">
            <a:spAutoFit/>
          </a:bodyPr>
          <a:lstStyle/>
          <a:p>
            <a:pPr marL="12700">
              <a:lnSpc>
                <a:spcPct val="100000"/>
              </a:lnSpc>
              <a:spcBef>
                <a:spcPts val="100"/>
              </a:spcBef>
            </a:pPr>
            <a:r>
              <a:rPr lang="en-US" altLang="zh-TW" dirty="0"/>
              <a:t>Nvidia Jetson Nano 4GB Developer Kit</a:t>
            </a:r>
            <a:endParaRPr dirty="0"/>
          </a:p>
        </p:txBody>
      </p:sp>
      <p:pic>
        <p:nvPicPr>
          <p:cNvPr id="10" name="圖片 9">
            <a:extLst>
              <a:ext uri="{FF2B5EF4-FFF2-40B4-BE49-F238E27FC236}">
                <a16:creationId xmlns:a16="http://schemas.microsoft.com/office/drawing/2014/main" id="{0B3641FA-0B60-DBCD-BA55-A8ABDBC8C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656" y="1447800"/>
            <a:ext cx="7772400" cy="4752205"/>
          </a:xfrm>
          <a:prstGeom prst="rect">
            <a:avLst/>
          </a:prstGeom>
        </p:spPr>
      </p:pic>
      <p:cxnSp>
        <p:nvCxnSpPr>
          <p:cNvPr id="16" name="直線接點 15">
            <a:extLst>
              <a:ext uri="{FF2B5EF4-FFF2-40B4-BE49-F238E27FC236}">
                <a16:creationId xmlns:a16="http://schemas.microsoft.com/office/drawing/2014/main" id="{1BB53A9C-6442-8214-01C1-9340BE353FD3}"/>
              </a:ext>
            </a:extLst>
          </p:cNvPr>
          <p:cNvCxnSpPr>
            <a:cxnSpLocks/>
          </p:cNvCxnSpPr>
          <p:nvPr/>
        </p:nvCxnSpPr>
        <p:spPr>
          <a:xfrm>
            <a:off x="6705600" y="3657600"/>
            <a:ext cx="1981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3481A853-B0DB-CC36-D61C-4590183374CB}"/>
              </a:ext>
            </a:extLst>
          </p:cNvPr>
          <p:cNvCxnSpPr>
            <a:cxnSpLocks/>
          </p:cNvCxnSpPr>
          <p:nvPr/>
        </p:nvCxnSpPr>
        <p:spPr>
          <a:xfrm>
            <a:off x="6553200" y="2362200"/>
            <a:ext cx="2133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107418B8-80F7-C4E4-7256-6AF9F5CADD0F}"/>
              </a:ext>
            </a:extLst>
          </p:cNvPr>
          <p:cNvCxnSpPr>
            <a:cxnSpLocks/>
          </p:cNvCxnSpPr>
          <p:nvPr/>
        </p:nvCxnSpPr>
        <p:spPr>
          <a:xfrm>
            <a:off x="7848600" y="41910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674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D944B7AB-E2DB-51ED-939F-649AC0E3D022}"/>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10</a:t>
            </a:fld>
            <a:endParaRPr lang="en-US" altLang="zh-TW" dirty="0"/>
          </a:p>
        </p:txBody>
      </p:sp>
      <p:sp>
        <p:nvSpPr>
          <p:cNvPr id="7" name="文字方塊 6">
            <a:extLst>
              <a:ext uri="{FF2B5EF4-FFF2-40B4-BE49-F238E27FC236}">
                <a16:creationId xmlns:a16="http://schemas.microsoft.com/office/drawing/2014/main" id="{B5A0C8B5-A215-DFEE-2B82-414F2BA8ABD9}"/>
              </a:ext>
            </a:extLst>
          </p:cNvPr>
          <p:cNvSpPr txBox="1"/>
          <p:nvPr/>
        </p:nvSpPr>
        <p:spPr>
          <a:xfrm>
            <a:off x="7543800" y="6342190"/>
            <a:ext cx="4630615" cy="276999"/>
          </a:xfrm>
          <a:prstGeom prst="rect">
            <a:avLst/>
          </a:prstGeom>
          <a:noFill/>
        </p:spPr>
        <p:txBody>
          <a:bodyPr wrap="square" rtlCol="0">
            <a:spAutoFit/>
          </a:bodyPr>
          <a:lstStyle/>
          <a:p>
            <a:r>
              <a:rPr kumimoji="1" lang="en-US" altLang="zh-TW" sz="1200" dirty="0"/>
              <a:t>Source:</a:t>
            </a:r>
            <a:r>
              <a:rPr kumimoji="1" lang="zh-TW" altLang="en-US" sz="1200" dirty="0"/>
              <a:t> </a:t>
            </a:r>
            <a:r>
              <a:rPr kumimoji="1" lang="en" altLang="zh-TW" sz="1200" dirty="0"/>
              <a:t>https://</a:t>
            </a:r>
            <a:r>
              <a:rPr kumimoji="1" lang="en" altLang="zh-TW" sz="1200" dirty="0" err="1"/>
              <a:t>www.techpowerup.com</a:t>
            </a:r>
            <a:r>
              <a:rPr kumimoji="1" lang="en" altLang="zh-TW" sz="1200" dirty="0"/>
              <a:t>/</a:t>
            </a:r>
            <a:r>
              <a:rPr kumimoji="1" lang="en" altLang="zh-TW" sz="1200" dirty="0" err="1"/>
              <a:t>gpu</a:t>
            </a:r>
            <a:r>
              <a:rPr kumimoji="1" lang="en" altLang="zh-TW" sz="1200" dirty="0"/>
              <a:t>-specs/jetson-nano.c3643</a:t>
            </a:r>
            <a:endParaRPr kumimoji="1" lang="zh-TW" altLang="en-US" sz="1200" dirty="0"/>
          </a:p>
        </p:txBody>
      </p:sp>
      <p:sp>
        <p:nvSpPr>
          <p:cNvPr id="8" name="文字方塊 7">
            <a:extLst>
              <a:ext uri="{FF2B5EF4-FFF2-40B4-BE49-F238E27FC236}">
                <a16:creationId xmlns:a16="http://schemas.microsoft.com/office/drawing/2014/main" id="{2E3AAB14-6A75-B328-D7E6-9747B034E4D5}"/>
              </a:ext>
            </a:extLst>
          </p:cNvPr>
          <p:cNvSpPr txBox="1"/>
          <p:nvPr/>
        </p:nvSpPr>
        <p:spPr>
          <a:xfrm>
            <a:off x="7239000" y="-44357"/>
            <a:ext cx="4099357" cy="400110"/>
          </a:xfrm>
          <a:prstGeom prst="rect">
            <a:avLst/>
          </a:prstGeom>
          <a:noFill/>
        </p:spPr>
        <p:txBody>
          <a:bodyPr wrap="square">
            <a:spAutoFit/>
          </a:bodyPr>
          <a:lstStyle/>
          <a:p>
            <a:r>
              <a:rPr lang="en-US" altLang="zh-TW" sz="1000" dirty="0">
                <a:latin typeface="Arial" panose="020B0604020202020204" pitchFamily="34" charset="0"/>
                <a:cs typeface="Arial" panose="020B0604020202020204" pitchFamily="34" charset="0"/>
              </a:rPr>
              <a:t>GFLOPS: Giga </a:t>
            </a:r>
            <a:r>
              <a:rPr lang="en-US" altLang="zh-TW" sz="1000" dirty="0" err="1">
                <a:latin typeface="Arial" panose="020B0604020202020204" pitchFamily="34" charset="0"/>
                <a:cs typeface="Arial" panose="020B0604020202020204" pitchFamily="34" charset="0"/>
              </a:rPr>
              <a:t>FLoating</a:t>
            </a:r>
            <a:r>
              <a:rPr lang="en-US" altLang="zh-TW" sz="1000" dirty="0">
                <a:latin typeface="Arial" panose="020B0604020202020204" pitchFamily="34" charset="0"/>
                <a:cs typeface="Arial" panose="020B0604020202020204" pitchFamily="34" charset="0"/>
              </a:rPr>
              <a:t> points of Operation Per Seconds</a:t>
            </a:r>
          </a:p>
          <a:p>
            <a:r>
              <a:rPr lang="en-US" altLang="zh-TW" sz="1000" dirty="0">
                <a:latin typeface="Arial" panose="020B0604020202020204" pitchFamily="34" charset="0"/>
                <a:cs typeface="Arial" panose="020B0604020202020204" pitchFamily="34" charset="0"/>
              </a:rPr>
              <a:t>FP: float</a:t>
            </a:r>
            <a:endParaRPr lang="zh-TW" altLang="en-US" sz="1000" dirty="0">
              <a:latin typeface="Arial" panose="020B0604020202020204" pitchFamily="34" charset="0"/>
              <a:cs typeface="Arial" panose="020B0604020202020204" pitchFamily="34" charset="0"/>
            </a:endParaRPr>
          </a:p>
        </p:txBody>
      </p:sp>
      <p:sp>
        <p:nvSpPr>
          <p:cNvPr id="9" name="object 2">
            <a:extLst>
              <a:ext uri="{FF2B5EF4-FFF2-40B4-BE49-F238E27FC236}">
                <a16:creationId xmlns:a16="http://schemas.microsoft.com/office/drawing/2014/main" id="{AF42E1CA-B5CD-1B60-604B-D50BB56DBDEC}"/>
              </a:ext>
            </a:extLst>
          </p:cNvPr>
          <p:cNvSpPr txBox="1">
            <a:spLocks noGrp="1"/>
          </p:cNvSpPr>
          <p:nvPr>
            <p:ph type="title"/>
          </p:nvPr>
        </p:nvSpPr>
        <p:spPr>
          <a:xfrm>
            <a:off x="1781021" y="526202"/>
            <a:ext cx="8573671" cy="443711"/>
          </a:xfrm>
          <a:prstGeom prst="rect">
            <a:avLst/>
          </a:prstGeom>
        </p:spPr>
        <p:txBody>
          <a:bodyPr vert="horz" wrap="square" lIns="0" tIns="12700" rIns="0" bIns="0" rtlCol="0">
            <a:spAutoFit/>
          </a:bodyPr>
          <a:lstStyle/>
          <a:p>
            <a:pPr marL="12700">
              <a:lnSpc>
                <a:spcPct val="100000"/>
              </a:lnSpc>
              <a:spcBef>
                <a:spcPts val="100"/>
              </a:spcBef>
            </a:pPr>
            <a:r>
              <a:rPr lang="en-US" altLang="zh-TW" dirty="0"/>
              <a:t>Nvidia Jetson Nano 4GB Developer Kit</a:t>
            </a:r>
            <a:endParaRPr dirty="0"/>
          </a:p>
        </p:txBody>
      </p:sp>
      <p:pic>
        <p:nvPicPr>
          <p:cNvPr id="14" name="圖片 13">
            <a:extLst>
              <a:ext uri="{FF2B5EF4-FFF2-40B4-BE49-F238E27FC236}">
                <a16:creationId xmlns:a16="http://schemas.microsoft.com/office/drawing/2014/main" id="{1FE07D63-C0FE-7678-9A63-66AC4141C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447800"/>
            <a:ext cx="5638800" cy="4636347"/>
          </a:xfrm>
          <a:prstGeom prst="rect">
            <a:avLst/>
          </a:prstGeom>
        </p:spPr>
      </p:pic>
      <p:cxnSp>
        <p:nvCxnSpPr>
          <p:cNvPr id="2" name="直線接點 1">
            <a:extLst>
              <a:ext uri="{FF2B5EF4-FFF2-40B4-BE49-F238E27FC236}">
                <a16:creationId xmlns:a16="http://schemas.microsoft.com/office/drawing/2014/main" id="{69B16536-2C8F-83A0-D7DB-E9CA120322CD}"/>
              </a:ext>
            </a:extLst>
          </p:cNvPr>
          <p:cNvCxnSpPr>
            <a:cxnSpLocks/>
          </p:cNvCxnSpPr>
          <p:nvPr/>
        </p:nvCxnSpPr>
        <p:spPr>
          <a:xfrm>
            <a:off x="4191000" y="5029200"/>
            <a:ext cx="3352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138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D944B7AB-E2DB-51ED-939F-649AC0E3D022}"/>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11</a:t>
            </a:fld>
            <a:endParaRPr lang="en-US" altLang="zh-TW" dirty="0"/>
          </a:p>
        </p:txBody>
      </p:sp>
      <p:sp>
        <p:nvSpPr>
          <p:cNvPr id="9" name="object 2">
            <a:extLst>
              <a:ext uri="{FF2B5EF4-FFF2-40B4-BE49-F238E27FC236}">
                <a16:creationId xmlns:a16="http://schemas.microsoft.com/office/drawing/2014/main" id="{AF42E1CA-B5CD-1B60-604B-D50BB56DBDEC}"/>
              </a:ext>
            </a:extLst>
          </p:cNvPr>
          <p:cNvSpPr txBox="1">
            <a:spLocks noGrp="1"/>
          </p:cNvSpPr>
          <p:nvPr>
            <p:ph type="title"/>
          </p:nvPr>
        </p:nvSpPr>
        <p:spPr>
          <a:xfrm>
            <a:off x="1781021" y="526202"/>
            <a:ext cx="8573671" cy="443711"/>
          </a:xfrm>
          <a:prstGeom prst="rect">
            <a:avLst/>
          </a:prstGeom>
        </p:spPr>
        <p:txBody>
          <a:bodyPr vert="horz" wrap="square" lIns="0" tIns="12700" rIns="0" bIns="0" rtlCol="0">
            <a:spAutoFit/>
          </a:bodyPr>
          <a:lstStyle/>
          <a:p>
            <a:pPr marL="12700">
              <a:lnSpc>
                <a:spcPct val="100000"/>
              </a:lnSpc>
              <a:spcBef>
                <a:spcPts val="100"/>
              </a:spcBef>
            </a:pPr>
            <a:r>
              <a:rPr lang="en-US" altLang="zh-TW" dirty="0"/>
              <a:t>Nvidia Jetson Nano 4GB Developer Kit</a:t>
            </a:r>
            <a:endParaRPr dirty="0"/>
          </a:p>
        </p:txBody>
      </p:sp>
      <p:pic>
        <p:nvPicPr>
          <p:cNvPr id="12" name="圖片 11">
            <a:extLst>
              <a:ext uri="{FF2B5EF4-FFF2-40B4-BE49-F238E27FC236}">
                <a16:creationId xmlns:a16="http://schemas.microsoft.com/office/drawing/2014/main" id="{FE340132-9E71-6064-FB18-A1099760B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9850" y="1371600"/>
            <a:ext cx="6972300" cy="4787387"/>
          </a:xfrm>
          <a:prstGeom prst="rect">
            <a:avLst/>
          </a:prstGeom>
        </p:spPr>
      </p:pic>
      <p:sp>
        <p:nvSpPr>
          <p:cNvPr id="2" name="文字方塊 1">
            <a:extLst>
              <a:ext uri="{FF2B5EF4-FFF2-40B4-BE49-F238E27FC236}">
                <a16:creationId xmlns:a16="http://schemas.microsoft.com/office/drawing/2014/main" id="{DA59568A-DEFA-1C17-3619-3A800501EADA}"/>
              </a:ext>
            </a:extLst>
          </p:cNvPr>
          <p:cNvSpPr txBox="1"/>
          <p:nvPr/>
        </p:nvSpPr>
        <p:spPr>
          <a:xfrm>
            <a:off x="7543800" y="6342190"/>
            <a:ext cx="4630615" cy="276999"/>
          </a:xfrm>
          <a:prstGeom prst="rect">
            <a:avLst/>
          </a:prstGeom>
          <a:noFill/>
        </p:spPr>
        <p:txBody>
          <a:bodyPr wrap="square" rtlCol="0">
            <a:spAutoFit/>
          </a:bodyPr>
          <a:lstStyle/>
          <a:p>
            <a:r>
              <a:rPr kumimoji="1" lang="en-US" altLang="zh-TW" sz="1200" dirty="0"/>
              <a:t>Source:</a:t>
            </a:r>
            <a:r>
              <a:rPr kumimoji="1" lang="zh-TW" altLang="en-US" sz="1200" dirty="0"/>
              <a:t> </a:t>
            </a:r>
            <a:r>
              <a:rPr kumimoji="1" lang="en" altLang="zh-TW" sz="1200" dirty="0"/>
              <a:t>https://</a:t>
            </a:r>
            <a:r>
              <a:rPr kumimoji="1" lang="en" altLang="zh-TW" sz="1200" dirty="0" err="1"/>
              <a:t>www.techpowerup.com</a:t>
            </a:r>
            <a:r>
              <a:rPr kumimoji="1" lang="en" altLang="zh-TW" sz="1200" dirty="0"/>
              <a:t>/</a:t>
            </a:r>
            <a:r>
              <a:rPr kumimoji="1" lang="en" altLang="zh-TW" sz="1200" dirty="0" err="1"/>
              <a:t>gpu</a:t>
            </a:r>
            <a:r>
              <a:rPr kumimoji="1" lang="en" altLang="zh-TW" sz="1200" dirty="0"/>
              <a:t>-specs/jetson-nano.c3643</a:t>
            </a:r>
            <a:endParaRPr kumimoji="1" lang="zh-TW" altLang="en-US" sz="1200" dirty="0"/>
          </a:p>
        </p:txBody>
      </p:sp>
      <p:cxnSp>
        <p:nvCxnSpPr>
          <p:cNvPr id="3" name="直線接點 2">
            <a:extLst>
              <a:ext uri="{FF2B5EF4-FFF2-40B4-BE49-F238E27FC236}">
                <a16:creationId xmlns:a16="http://schemas.microsoft.com/office/drawing/2014/main" id="{EC968BFF-8970-5C83-2DDF-57A09ADED076}"/>
              </a:ext>
            </a:extLst>
          </p:cNvPr>
          <p:cNvCxnSpPr>
            <a:cxnSpLocks/>
          </p:cNvCxnSpPr>
          <p:nvPr/>
        </p:nvCxnSpPr>
        <p:spPr>
          <a:xfrm>
            <a:off x="3048000" y="3810000"/>
            <a:ext cx="152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2967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03BEECD0-7293-A8B0-514E-584EF02C851E}"/>
              </a:ext>
            </a:extLst>
          </p:cNvPr>
          <p:cNvSpPr>
            <a:spLocks noGrp="1"/>
          </p:cNvSpPr>
          <p:nvPr>
            <p:ph type="body" idx="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124AF434-FB9B-C403-EE40-1D4495626F52}"/>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12</a:t>
            </a:fld>
            <a:endParaRPr lang="en-US" altLang="zh-TW" dirty="0"/>
          </a:p>
        </p:txBody>
      </p:sp>
      <p:pic>
        <p:nvPicPr>
          <p:cNvPr id="5" name="Picture 2">
            <a:extLst>
              <a:ext uri="{FF2B5EF4-FFF2-40B4-BE49-F238E27FC236}">
                <a16:creationId xmlns:a16="http://schemas.microsoft.com/office/drawing/2014/main" id="{83B2EC31-6CCB-C123-5388-CE62572A94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51" b="4430"/>
          <a:stretch/>
        </p:blipFill>
        <p:spPr bwMode="auto">
          <a:xfrm>
            <a:off x="726073" y="1520410"/>
            <a:ext cx="10683567" cy="4821780"/>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A7113B6B-EC60-8E05-DE9C-D280E837EED0}"/>
              </a:ext>
            </a:extLst>
          </p:cNvPr>
          <p:cNvSpPr txBox="1"/>
          <p:nvPr/>
        </p:nvSpPr>
        <p:spPr>
          <a:xfrm>
            <a:off x="7831015" y="6342190"/>
            <a:ext cx="4343400" cy="276999"/>
          </a:xfrm>
          <a:prstGeom prst="rect">
            <a:avLst/>
          </a:prstGeom>
          <a:noFill/>
        </p:spPr>
        <p:txBody>
          <a:bodyPr wrap="square" rtlCol="0">
            <a:spAutoFit/>
          </a:bodyPr>
          <a:lstStyle/>
          <a:p>
            <a:r>
              <a:rPr kumimoji="1" lang="en-US" altLang="zh-TW" sz="1200" dirty="0"/>
              <a:t>Source:</a:t>
            </a:r>
            <a:r>
              <a:rPr kumimoji="1" lang="zh-TW" altLang="en-US" sz="1200" dirty="0"/>
              <a:t> </a:t>
            </a:r>
            <a:r>
              <a:rPr kumimoji="1" lang="en" altLang="zh-TW" sz="1200" dirty="0"/>
              <a:t>https://</a:t>
            </a:r>
            <a:r>
              <a:rPr kumimoji="1" lang="en" altLang="zh-TW" sz="1200" dirty="0" err="1"/>
              <a:t>blog.cavedu.com</a:t>
            </a:r>
            <a:r>
              <a:rPr kumimoji="1" lang="en" altLang="zh-TW" sz="1200" dirty="0"/>
              <a:t>/2019/03/19/</a:t>
            </a:r>
            <a:r>
              <a:rPr kumimoji="1" lang="en" altLang="zh-TW" sz="1200" dirty="0" err="1"/>
              <a:t>nvidia</a:t>
            </a:r>
            <a:r>
              <a:rPr kumimoji="1" lang="en" altLang="zh-TW" sz="1200" dirty="0"/>
              <a:t>-jetson-nano/</a:t>
            </a:r>
            <a:endParaRPr kumimoji="1" lang="zh-TW" altLang="en-US" sz="1200" dirty="0"/>
          </a:p>
        </p:txBody>
      </p:sp>
      <p:sp>
        <p:nvSpPr>
          <p:cNvPr id="7" name="object 2">
            <a:extLst>
              <a:ext uri="{FF2B5EF4-FFF2-40B4-BE49-F238E27FC236}">
                <a16:creationId xmlns:a16="http://schemas.microsoft.com/office/drawing/2014/main" id="{053ECFED-E80F-CD66-CC89-D196C513FC05}"/>
              </a:ext>
            </a:extLst>
          </p:cNvPr>
          <p:cNvSpPr txBox="1">
            <a:spLocks noGrp="1"/>
          </p:cNvSpPr>
          <p:nvPr>
            <p:ph type="title"/>
          </p:nvPr>
        </p:nvSpPr>
        <p:spPr>
          <a:xfrm>
            <a:off x="1781021" y="526202"/>
            <a:ext cx="8573671" cy="443711"/>
          </a:xfrm>
          <a:prstGeom prst="rect">
            <a:avLst/>
          </a:prstGeom>
        </p:spPr>
        <p:txBody>
          <a:bodyPr vert="horz" wrap="square" lIns="0" tIns="12700" rIns="0" bIns="0" rtlCol="0">
            <a:spAutoFit/>
          </a:bodyPr>
          <a:lstStyle/>
          <a:p>
            <a:pPr marL="12700">
              <a:lnSpc>
                <a:spcPct val="100000"/>
              </a:lnSpc>
              <a:spcBef>
                <a:spcPts val="100"/>
              </a:spcBef>
            </a:pPr>
            <a:r>
              <a:rPr lang="en-US" altLang="zh-TW" dirty="0"/>
              <a:t>Nvidia Jetson Nano 4GB Developer Kit</a:t>
            </a:r>
            <a:endParaRPr dirty="0"/>
          </a:p>
        </p:txBody>
      </p:sp>
      <p:sp>
        <p:nvSpPr>
          <p:cNvPr id="8" name="文字方塊 7">
            <a:extLst>
              <a:ext uri="{FF2B5EF4-FFF2-40B4-BE49-F238E27FC236}">
                <a16:creationId xmlns:a16="http://schemas.microsoft.com/office/drawing/2014/main" id="{0C15B390-A166-B9BD-92E1-8B8D47671238}"/>
              </a:ext>
            </a:extLst>
          </p:cNvPr>
          <p:cNvSpPr txBox="1"/>
          <p:nvPr/>
        </p:nvSpPr>
        <p:spPr>
          <a:xfrm>
            <a:off x="7972578" y="207991"/>
            <a:ext cx="2438400" cy="307777"/>
          </a:xfrm>
          <a:prstGeom prst="rect">
            <a:avLst/>
          </a:prstGeom>
          <a:noFill/>
        </p:spPr>
        <p:txBody>
          <a:bodyPr wrap="square">
            <a:spAutoFit/>
          </a:bodyPr>
          <a:lstStyle/>
          <a:p>
            <a:r>
              <a:rPr lang="en-US" altLang="zh-TW" sz="1400" dirty="0">
                <a:latin typeface="Arial" panose="020B0604020202020204" pitchFamily="34" charset="0"/>
                <a:cs typeface="Arial" panose="020B0604020202020204" pitchFamily="34" charset="0"/>
              </a:rPr>
              <a:t>FPS: Frame Per Seconds</a:t>
            </a:r>
          </a:p>
        </p:txBody>
      </p:sp>
    </p:spTree>
    <p:extLst>
      <p:ext uri="{BB962C8B-B14F-4D97-AF65-F5344CB8AC3E}">
        <p14:creationId xmlns:p14="http://schemas.microsoft.com/office/powerpoint/2010/main" val="1091902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10A2C01B-056B-4BCF-B003-89DCBF47D22D}"/>
              </a:ext>
            </a:extLst>
          </p:cNvPr>
          <p:cNvSpPr>
            <a:spLocks noGrp="1"/>
          </p:cNvSpPr>
          <p:nvPr>
            <p:ph type="body" idx="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04B9E7CD-FACC-D871-982C-AE6E90BDE6D9}"/>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13</a:t>
            </a:fld>
            <a:endParaRPr lang="en-US" altLang="zh-TW" dirty="0"/>
          </a:p>
        </p:txBody>
      </p:sp>
      <p:pic>
        <p:nvPicPr>
          <p:cNvPr id="5" name="圖片 4">
            <a:extLst>
              <a:ext uri="{FF2B5EF4-FFF2-40B4-BE49-F238E27FC236}">
                <a16:creationId xmlns:a16="http://schemas.microsoft.com/office/drawing/2014/main" id="{5D7C03D6-761C-585C-9FE8-BD2AC49AB2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285314"/>
            <a:ext cx="7772400" cy="5074461"/>
          </a:xfrm>
          <a:prstGeom prst="rect">
            <a:avLst/>
          </a:prstGeom>
        </p:spPr>
      </p:pic>
      <p:sp>
        <p:nvSpPr>
          <p:cNvPr id="6" name="矩形 5">
            <a:extLst>
              <a:ext uri="{FF2B5EF4-FFF2-40B4-BE49-F238E27FC236}">
                <a16:creationId xmlns:a16="http://schemas.microsoft.com/office/drawing/2014/main" id="{EE168DB4-E06A-242B-CAE2-E1976DF0CECB}"/>
              </a:ext>
            </a:extLst>
          </p:cNvPr>
          <p:cNvSpPr/>
          <p:nvPr/>
        </p:nvSpPr>
        <p:spPr>
          <a:xfrm>
            <a:off x="5029200" y="1379101"/>
            <a:ext cx="914400" cy="488688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object 2">
            <a:extLst>
              <a:ext uri="{FF2B5EF4-FFF2-40B4-BE49-F238E27FC236}">
                <a16:creationId xmlns:a16="http://schemas.microsoft.com/office/drawing/2014/main" id="{199DDF39-F74E-2320-5D86-87ACEB71AE35}"/>
              </a:ext>
            </a:extLst>
          </p:cNvPr>
          <p:cNvSpPr txBox="1">
            <a:spLocks noGrp="1"/>
          </p:cNvSpPr>
          <p:nvPr>
            <p:ph type="title"/>
          </p:nvPr>
        </p:nvSpPr>
        <p:spPr>
          <a:xfrm>
            <a:off x="1781021" y="526202"/>
            <a:ext cx="8573671" cy="443711"/>
          </a:xfrm>
          <a:prstGeom prst="rect">
            <a:avLst/>
          </a:prstGeom>
        </p:spPr>
        <p:txBody>
          <a:bodyPr vert="horz" wrap="square" lIns="0" tIns="12700" rIns="0" bIns="0" rtlCol="0">
            <a:spAutoFit/>
          </a:bodyPr>
          <a:lstStyle/>
          <a:p>
            <a:pPr marL="12700">
              <a:lnSpc>
                <a:spcPct val="100000"/>
              </a:lnSpc>
              <a:spcBef>
                <a:spcPts val="100"/>
              </a:spcBef>
            </a:pPr>
            <a:r>
              <a:rPr lang="en-US" altLang="zh-TW" dirty="0"/>
              <a:t>Nvidia Jetson Nano 4GB Developer Kit</a:t>
            </a:r>
            <a:endParaRPr dirty="0"/>
          </a:p>
        </p:txBody>
      </p:sp>
      <p:sp>
        <p:nvSpPr>
          <p:cNvPr id="8" name="文字方塊 7">
            <a:extLst>
              <a:ext uri="{FF2B5EF4-FFF2-40B4-BE49-F238E27FC236}">
                <a16:creationId xmlns:a16="http://schemas.microsoft.com/office/drawing/2014/main" id="{34B8A25E-80C4-3E43-2FA1-0DB996AB73BF}"/>
              </a:ext>
            </a:extLst>
          </p:cNvPr>
          <p:cNvSpPr txBox="1"/>
          <p:nvPr/>
        </p:nvSpPr>
        <p:spPr>
          <a:xfrm>
            <a:off x="8605624" y="186250"/>
            <a:ext cx="1828800" cy="307777"/>
          </a:xfrm>
          <a:prstGeom prst="rect">
            <a:avLst/>
          </a:prstGeom>
          <a:noFill/>
        </p:spPr>
        <p:txBody>
          <a:bodyPr wrap="square" rtlCol="0">
            <a:spAutoFit/>
          </a:bodyPr>
          <a:lstStyle/>
          <a:p>
            <a:r>
              <a:rPr lang="en" altLang="zh-TW" sz="1400" i="0" dirty="0">
                <a:solidFill>
                  <a:srgbClr val="111111"/>
                </a:solidFill>
                <a:effectLst/>
                <a:latin typeface="Arial" panose="020B0604020202020204" pitchFamily="34" charset="0"/>
                <a:cs typeface="Arial" panose="020B0604020202020204" pitchFamily="34" charset="0"/>
              </a:rPr>
              <a:t>DNR: Did Not Run</a:t>
            </a:r>
            <a:endParaRPr kumimoji="1" lang="zh-TW" altLang="en-US" sz="1400" dirty="0">
              <a:latin typeface="Arial" panose="020B0604020202020204" pitchFamily="34" charset="0"/>
              <a:cs typeface="Arial" panose="020B0604020202020204" pitchFamily="34" charset="0"/>
            </a:endParaRPr>
          </a:p>
        </p:txBody>
      </p:sp>
      <p:sp>
        <p:nvSpPr>
          <p:cNvPr id="9" name="文字方塊 8">
            <a:extLst>
              <a:ext uri="{FF2B5EF4-FFF2-40B4-BE49-F238E27FC236}">
                <a16:creationId xmlns:a16="http://schemas.microsoft.com/office/drawing/2014/main" id="{71506BE4-F644-BA36-C989-0A50A30F6D85}"/>
              </a:ext>
            </a:extLst>
          </p:cNvPr>
          <p:cNvSpPr txBox="1"/>
          <p:nvPr/>
        </p:nvSpPr>
        <p:spPr>
          <a:xfrm>
            <a:off x="7696200" y="6355454"/>
            <a:ext cx="4706815" cy="276999"/>
          </a:xfrm>
          <a:prstGeom prst="rect">
            <a:avLst/>
          </a:prstGeom>
          <a:noFill/>
        </p:spPr>
        <p:txBody>
          <a:bodyPr wrap="square" rtlCol="0">
            <a:spAutoFit/>
          </a:bodyPr>
          <a:lstStyle/>
          <a:p>
            <a:r>
              <a:rPr kumimoji="1" lang="en-US" altLang="zh-TW" sz="1200" dirty="0"/>
              <a:t>Source:</a:t>
            </a:r>
            <a:r>
              <a:rPr kumimoji="1" lang="zh-TW" altLang="en-US" sz="1200" dirty="0"/>
              <a:t> </a:t>
            </a:r>
            <a:r>
              <a:rPr kumimoji="1" lang="en" altLang="zh-TW" sz="1200" dirty="0"/>
              <a:t>https://</a:t>
            </a:r>
            <a:r>
              <a:rPr kumimoji="1" lang="en" altLang="zh-TW" sz="1200" dirty="0" err="1"/>
              <a:t>developer.nvidia.com</a:t>
            </a:r>
            <a:r>
              <a:rPr kumimoji="1" lang="en" altLang="zh-TW" sz="1200" dirty="0"/>
              <a:t>/blog/jetson-nano-ai-computing/</a:t>
            </a:r>
            <a:endParaRPr kumimoji="1" lang="zh-TW" altLang="en-US" sz="1200" dirty="0"/>
          </a:p>
        </p:txBody>
      </p:sp>
    </p:spTree>
    <p:extLst>
      <p:ext uri="{BB962C8B-B14F-4D97-AF65-F5344CB8AC3E}">
        <p14:creationId xmlns:p14="http://schemas.microsoft.com/office/powerpoint/2010/main" val="3820995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D77E9C76-8BF9-ABF7-CEF8-CEC6D3E1DD24}"/>
              </a:ext>
            </a:extLst>
          </p:cNvPr>
          <p:cNvSpPr>
            <a:spLocks noGrp="1"/>
          </p:cNvSpPr>
          <p:nvPr>
            <p:ph type="body" idx="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B8663ADB-8160-3091-87C1-E348C5812554}"/>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14</a:t>
            </a:fld>
            <a:endParaRPr lang="en-US" altLang="zh-TW" dirty="0"/>
          </a:p>
        </p:txBody>
      </p:sp>
      <p:pic>
        <p:nvPicPr>
          <p:cNvPr id="5" name="圖片 4">
            <a:extLst>
              <a:ext uri="{FF2B5EF4-FFF2-40B4-BE49-F238E27FC236}">
                <a16:creationId xmlns:a16="http://schemas.microsoft.com/office/drawing/2014/main" id="{E2404690-BACB-72E1-C4E6-A9E02120CA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992" y="1524000"/>
            <a:ext cx="8690016" cy="4707092"/>
          </a:xfrm>
          <a:prstGeom prst="rect">
            <a:avLst/>
          </a:prstGeom>
        </p:spPr>
      </p:pic>
      <p:sp>
        <p:nvSpPr>
          <p:cNvPr id="6" name="矩形 5">
            <a:extLst>
              <a:ext uri="{FF2B5EF4-FFF2-40B4-BE49-F238E27FC236}">
                <a16:creationId xmlns:a16="http://schemas.microsoft.com/office/drawing/2014/main" id="{D7406656-5FC6-CBB0-F3A0-C813E388B242}"/>
              </a:ext>
            </a:extLst>
          </p:cNvPr>
          <p:cNvSpPr/>
          <p:nvPr/>
        </p:nvSpPr>
        <p:spPr>
          <a:xfrm>
            <a:off x="5334000" y="1381681"/>
            <a:ext cx="914400" cy="470709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文字方塊 6">
            <a:extLst>
              <a:ext uri="{FF2B5EF4-FFF2-40B4-BE49-F238E27FC236}">
                <a16:creationId xmlns:a16="http://schemas.microsoft.com/office/drawing/2014/main" id="{D7AAA0F5-7C99-9AB4-222F-858D0BFA363B}"/>
              </a:ext>
            </a:extLst>
          </p:cNvPr>
          <p:cNvSpPr txBox="1"/>
          <p:nvPr/>
        </p:nvSpPr>
        <p:spPr>
          <a:xfrm>
            <a:off x="7696200" y="6355454"/>
            <a:ext cx="4706815" cy="276999"/>
          </a:xfrm>
          <a:prstGeom prst="rect">
            <a:avLst/>
          </a:prstGeom>
          <a:noFill/>
        </p:spPr>
        <p:txBody>
          <a:bodyPr wrap="square" rtlCol="0">
            <a:spAutoFit/>
          </a:bodyPr>
          <a:lstStyle/>
          <a:p>
            <a:r>
              <a:rPr kumimoji="1" lang="en-US" altLang="zh-TW" sz="1200" dirty="0"/>
              <a:t>Source:</a:t>
            </a:r>
            <a:r>
              <a:rPr kumimoji="1" lang="zh-TW" altLang="en-US" sz="1200" dirty="0"/>
              <a:t> </a:t>
            </a:r>
            <a:r>
              <a:rPr kumimoji="1" lang="en" altLang="zh-TW" sz="1200" dirty="0"/>
              <a:t>https://</a:t>
            </a:r>
            <a:r>
              <a:rPr kumimoji="1" lang="en" altLang="zh-TW" sz="1200" dirty="0" err="1"/>
              <a:t>developer.nvidia.com</a:t>
            </a:r>
            <a:r>
              <a:rPr kumimoji="1" lang="en" altLang="zh-TW" sz="1200" dirty="0"/>
              <a:t>/blog/jetson-nano-ai-computing/</a:t>
            </a:r>
            <a:endParaRPr kumimoji="1" lang="zh-TW" altLang="en-US" sz="1200" dirty="0"/>
          </a:p>
        </p:txBody>
      </p:sp>
      <p:sp>
        <p:nvSpPr>
          <p:cNvPr id="8" name="object 2">
            <a:extLst>
              <a:ext uri="{FF2B5EF4-FFF2-40B4-BE49-F238E27FC236}">
                <a16:creationId xmlns:a16="http://schemas.microsoft.com/office/drawing/2014/main" id="{48710474-2726-EE2C-6C85-39C5247A9157}"/>
              </a:ext>
            </a:extLst>
          </p:cNvPr>
          <p:cNvSpPr txBox="1">
            <a:spLocks noGrp="1"/>
          </p:cNvSpPr>
          <p:nvPr>
            <p:ph type="title"/>
          </p:nvPr>
        </p:nvSpPr>
        <p:spPr>
          <a:xfrm>
            <a:off x="1781021" y="526202"/>
            <a:ext cx="8573671" cy="443711"/>
          </a:xfrm>
          <a:prstGeom prst="rect">
            <a:avLst/>
          </a:prstGeom>
        </p:spPr>
        <p:txBody>
          <a:bodyPr vert="horz" wrap="square" lIns="0" tIns="12700" rIns="0" bIns="0" rtlCol="0">
            <a:spAutoFit/>
          </a:bodyPr>
          <a:lstStyle/>
          <a:p>
            <a:pPr marL="12700">
              <a:lnSpc>
                <a:spcPct val="100000"/>
              </a:lnSpc>
              <a:spcBef>
                <a:spcPts val="100"/>
              </a:spcBef>
            </a:pPr>
            <a:r>
              <a:rPr lang="en-US" altLang="zh-TW" dirty="0"/>
              <a:t>Nvidia Jetson Nano 4GB Developer Kit</a:t>
            </a:r>
            <a:endParaRPr dirty="0"/>
          </a:p>
        </p:txBody>
      </p:sp>
    </p:spTree>
    <p:extLst>
      <p:ext uri="{BB962C8B-B14F-4D97-AF65-F5344CB8AC3E}">
        <p14:creationId xmlns:p14="http://schemas.microsoft.com/office/powerpoint/2010/main" val="598186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E55DCD61-2DFD-AEC1-F233-DC9C48FB1B6A}"/>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15</a:t>
            </a:fld>
            <a:endParaRPr lang="en-US" altLang="zh-TW" dirty="0"/>
          </a:p>
        </p:txBody>
      </p:sp>
      <p:sp>
        <p:nvSpPr>
          <p:cNvPr id="3" name="object 3"/>
          <p:cNvSpPr txBox="1"/>
          <p:nvPr/>
        </p:nvSpPr>
        <p:spPr>
          <a:xfrm>
            <a:off x="764540" y="1368191"/>
            <a:ext cx="9446260" cy="4710905"/>
          </a:xfrm>
          <a:prstGeom prst="rect">
            <a:avLst/>
          </a:prstGeom>
        </p:spPr>
        <p:txBody>
          <a:bodyPr vert="horz" wrap="square" lIns="0" tIns="108585" rIns="0" bIns="0" rtlCol="0">
            <a:spAutoFit/>
          </a:bodyPr>
          <a:lstStyle/>
          <a:p>
            <a:pPr marL="12700">
              <a:lnSpc>
                <a:spcPct val="100000"/>
              </a:lnSpc>
              <a:spcBef>
                <a:spcPts val="855"/>
              </a:spcBef>
              <a:buSzPct val="81250"/>
              <a:tabLst>
                <a:tab pos="469265" algn="l"/>
                <a:tab pos="469900" algn="l"/>
              </a:tabLst>
            </a:pPr>
            <a:r>
              <a:rPr lang="en" sz="2400" b="1" dirty="0">
                <a:latin typeface="Arial"/>
                <a:cs typeface="Arial"/>
              </a:rPr>
              <a:t>IMX219-160 Camera:</a:t>
            </a:r>
          </a:p>
          <a:p>
            <a:pPr marL="469900" indent="-457200">
              <a:lnSpc>
                <a:spcPct val="100000"/>
              </a:lnSpc>
              <a:spcBef>
                <a:spcPts val="855"/>
              </a:spcBef>
              <a:buSzPct val="81250"/>
              <a:buFont typeface="Wingdings"/>
              <a:buChar char=""/>
              <a:tabLst>
                <a:tab pos="469265" algn="l"/>
                <a:tab pos="469900" algn="l"/>
              </a:tabLst>
            </a:pPr>
            <a:r>
              <a:rPr lang="en" sz="2000" dirty="0">
                <a:latin typeface="Arial"/>
                <a:cs typeface="Arial"/>
              </a:rPr>
              <a:t>8,000,000 pixels</a:t>
            </a:r>
          </a:p>
          <a:p>
            <a:pPr marL="469900" indent="-457200">
              <a:lnSpc>
                <a:spcPct val="100000"/>
              </a:lnSpc>
              <a:spcBef>
                <a:spcPts val="855"/>
              </a:spcBef>
              <a:buSzPct val="81250"/>
              <a:buFont typeface="Wingdings"/>
              <a:buChar char=""/>
              <a:tabLst>
                <a:tab pos="469265" algn="l"/>
                <a:tab pos="469900" algn="l"/>
              </a:tabLst>
            </a:pPr>
            <a:r>
              <a:rPr lang="en" sz="2000" dirty="0">
                <a:latin typeface="Arial"/>
                <a:cs typeface="Arial"/>
              </a:rPr>
              <a:t>Sensor: IMX219</a:t>
            </a:r>
          </a:p>
          <a:p>
            <a:pPr marL="469900" indent="-457200">
              <a:lnSpc>
                <a:spcPct val="100000"/>
              </a:lnSpc>
              <a:spcBef>
                <a:spcPts val="855"/>
              </a:spcBef>
              <a:buSzPct val="81250"/>
              <a:buFont typeface="Wingdings"/>
              <a:buChar char=""/>
              <a:tabLst>
                <a:tab pos="469265" algn="l"/>
                <a:tab pos="469900" algn="l"/>
              </a:tabLst>
            </a:pPr>
            <a:r>
              <a:rPr lang="en" sz="2000" dirty="0">
                <a:latin typeface="Arial"/>
                <a:cs typeface="Arial"/>
              </a:rPr>
              <a:t>Resolution: 3,280 × 2,464 pixels</a:t>
            </a:r>
          </a:p>
          <a:p>
            <a:pPr marL="469900" indent="-457200">
              <a:lnSpc>
                <a:spcPct val="100000"/>
              </a:lnSpc>
              <a:spcBef>
                <a:spcPts val="855"/>
              </a:spcBef>
              <a:buSzPct val="81250"/>
              <a:buFont typeface="Wingdings"/>
              <a:buChar char=""/>
              <a:tabLst>
                <a:tab pos="469265" algn="l"/>
                <a:tab pos="469900" algn="l"/>
              </a:tabLst>
            </a:pPr>
            <a:r>
              <a:rPr lang="en" sz="2000" b="1" dirty="0">
                <a:latin typeface="Arial"/>
                <a:cs typeface="Arial"/>
              </a:rPr>
              <a:t>Lens specifications:</a:t>
            </a:r>
          </a:p>
          <a:p>
            <a:pPr marL="927100" lvl="1" indent="-457200">
              <a:spcBef>
                <a:spcPts val="855"/>
              </a:spcBef>
              <a:buSzPct val="81250"/>
              <a:buFont typeface="Wingdings" pitchFamily="2" charset="2"/>
              <a:buChar char="l"/>
              <a:tabLst>
                <a:tab pos="469265" algn="l"/>
                <a:tab pos="469900" algn="l"/>
              </a:tabLst>
            </a:pPr>
            <a:r>
              <a:rPr lang="en" sz="2000" dirty="0">
                <a:latin typeface="Arial"/>
                <a:cs typeface="Arial"/>
              </a:rPr>
              <a:t>CMOS size: 1/4inch</a:t>
            </a:r>
          </a:p>
          <a:p>
            <a:pPr marL="927100" lvl="1" indent="-457200">
              <a:spcBef>
                <a:spcPts val="855"/>
              </a:spcBef>
              <a:buSzPct val="81250"/>
              <a:buFont typeface="Wingdings" pitchFamily="2" charset="2"/>
              <a:buChar char="l"/>
              <a:tabLst>
                <a:tab pos="469265" algn="l"/>
                <a:tab pos="469900" algn="l"/>
              </a:tabLst>
            </a:pPr>
            <a:r>
              <a:rPr lang="en" sz="2000" dirty="0">
                <a:latin typeface="Arial"/>
                <a:cs typeface="Arial"/>
              </a:rPr>
              <a:t>Aperture (F): 2.35</a:t>
            </a:r>
          </a:p>
          <a:p>
            <a:pPr marL="927100" lvl="1" indent="-457200">
              <a:spcBef>
                <a:spcPts val="855"/>
              </a:spcBef>
              <a:buSzPct val="81250"/>
              <a:buFont typeface="Wingdings" pitchFamily="2" charset="2"/>
              <a:buChar char="l"/>
              <a:tabLst>
                <a:tab pos="469265" algn="l"/>
                <a:tab pos="469900" algn="l"/>
              </a:tabLst>
            </a:pPr>
            <a:r>
              <a:rPr lang="en" sz="2000" dirty="0">
                <a:latin typeface="Arial"/>
                <a:cs typeface="Arial"/>
              </a:rPr>
              <a:t>Focal Length: 3.15mm</a:t>
            </a:r>
          </a:p>
          <a:p>
            <a:pPr marL="927100" lvl="1" indent="-457200">
              <a:spcBef>
                <a:spcPts val="855"/>
              </a:spcBef>
              <a:buSzPct val="81250"/>
              <a:buFont typeface="Wingdings" pitchFamily="2" charset="2"/>
              <a:buChar char="l"/>
              <a:tabLst>
                <a:tab pos="469265" algn="l"/>
                <a:tab pos="469900" algn="l"/>
              </a:tabLst>
            </a:pPr>
            <a:r>
              <a:rPr lang="en" sz="2000" dirty="0">
                <a:latin typeface="Arial"/>
                <a:cs typeface="Arial"/>
              </a:rPr>
              <a:t>Angle of View (diagonal): 160 degree</a:t>
            </a:r>
          </a:p>
          <a:p>
            <a:pPr marL="927100" lvl="1" indent="-457200">
              <a:spcBef>
                <a:spcPts val="855"/>
              </a:spcBef>
              <a:buSzPct val="81250"/>
              <a:buFont typeface="Wingdings" pitchFamily="2" charset="2"/>
              <a:buChar char="l"/>
              <a:tabLst>
                <a:tab pos="469265" algn="l"/>
                <a:tab pos="469900" algn="l"/>
              </a:tabLst>
            </a:pPr>
            <a:r>
              <a:rPr lang="en" sz="2000" dirty="0">
                <a:latin typeface="Arial"/>
                <a:cs typeface="Arial"/>
              </a:rPr>
              <a:t>Distortion: &lt;14.3%</a:t>
            </a:r>
          </a:p>
          <a:p>
            <a:pPr marL="927100" lvl="1" indent="-457200">
              <a:spcBef>
                <a:spcPts val="855"/>
              </a:spcBef>
              <a:buSzPct val="81250"/>
              <a:buFont typeface="Wingdings" pitchFamily="2" charset="2"/>
              <a:buChar char="l"/>
              <a:tabLst>
                <a:tab pos="469265" algn="l"/>
                <a:tab pos="469900" algn="l"/>
              </a:tabLst>
            </a:pPr>
            <a:r>
              <a:rPr lang="en" sz="2000" dirty="0">
                <a:latin typeface="Arial"/>
                <a:cs typeface="Arial"/>
              </a:rPr>
              <a:t>Dimension: 25mm × 24mm</a:t>
            </a:r>
            <a:endParaRPr sz="2000" dirty="0">
              <a:latin typeface="Arial"/>
              <a:cs typeface="Arial"/>
            </a:endParaRPr>
          </a:p>
        </p:txBody>
      </p:sp>
      <p:sp>
        <p:nvSpPr>
          <p:cNvPr id="8" name="文字方塊 7">
            <a:extLst>
              <a:ext uri="{FF2B5EF4-FFF2-40B4-BE49-F238E27FC236}">
                <a16:creationId xmlns:a16="http://schemas.microsoft.com/office/drawing/2014/main" id="{10B29380-4642-1237-AE69-A26EB0B97EBA}"/>
              </a:ext>
            </a:extLst>
          </p:cNvPr>
          <p:cNvSpPr txBox="1"/>
          <p:nvPr/>
        </p:nvSpPr>
        <p:spPr>
          <a:xfrm>
            <a:off x="7924800" y="6356823"/>
            <a:ext cx="4038600" cy="278600"/>
          </a:xfrm>
          <a:prstGeom prst="rect">
            <a:avLst/>
          </a:prstGeom>
          <a:noFill/>
        </p:spPr>
        <p:txBody>
          <a:bodyPr wrap="square" rtlCol="0">
            <a:spAutoFit/>
          </a:bodyPr>
          <a:lstStyle/>
          <a:p>
            <a:r>
              <a:rPr kumimoji="1" lang="en-US" altLang="zh-TW" sz="1200" dirty="0" err="1"/>
              <a:t>Source:https</a:t>
            </a:r>
            <a:r>
              <a:rPr kumimoji="1" lang="en-US" altLang="zh-TW" sz="1200" dirty="0"/>
              <a:t>://</a:t>
            </a:r>
            <a:r>
              <a:rPr kumimoji="1" lang="en-US" altLang="zh-TW" sz="1200" dirty="0" err="1"/>
              <a:t>www.waveshare.com</a:t>
            </a:r>
            <a:r>
              <a:rPr kumimoji="1" lang="en-US" altLang="zh-TW" sz="1200" dirty="0"/>
              <a:t>/imx219-160-camera.htm</a:t>
            </a:r>
            <a:endParaRPr kumimoji="1" lang="zh-TW" altLang="en-US" sz="1200" dirty="0"/>
          </a:p>
        </p:txBody>
      </p:sp>
      <p:pic>
        <p:nvPicPr>
          <p:cNvPr id="10" name="圖片 9">
            <a:extLst>
              <a:ext uri="{FF2B5EF4-FFF2-40B4-BE49-F238E27FC236}">
                <a16:creationId xmlns:a16="http://schemas.microsoft.com/office/drawing/2014/main" id="{E40D9CA1-2599-69B4-393C-42E9BCEBB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1562286"/>
            <a:ext cx="3684471" cy="4257929"/>
          </a:xfrm>
          <a:prstGeom prst="rect">
            <a:avLst/>
          </a:prstGeom>
        </p:spPr>
      </p:pic>
      <p:sp>
        <p:nvSpPr>
          <p:cNvPr id="11" name="文字方塊 10">
            <a:extLst>
              <a:ext uri="{FF2B5EF4-FFF2-40B4-BE49-F238E27FC236}">
                <a16:creationId xmlns:a16="http://schemas.microsoft.com/office/drawing/2014/main" id="{694FDEEB-65CB-E734-9BEB-2867D2455DBB}"/>
              </a:ext>
            </a:extLst>
          </p:cNvPr>
          <p:cNvSpPr txBox="1"/>
          <p:nvPr/>
        </p:nvSpPr>
        <p:spPr>
          <a:xfrm>
            <a:off x="6553200" y="100329"/>
            <a:ext cx="4038600" cy="523220"/>
          </a:xfrm>
          <a:prstGeom prst="rect">
            <a:avLst/>
          </a:prstGeom>
          <a:noFill/>
        </p:spPr>
        <p:txBody>
          <a:bodyPr wrap="square" rtlCol="0">
            <a:spAutoFit/>
          </a:bodyPr>
          <a:lstStyle/>
          <a:p>
            <a:r>
              <a:rPr kumimoji="1" lang="en-US" altLang="zh-TW" sz="1400" dirty="0"/>
              <a:t>FOV: Field Of View</a:t>
            </a:r>
          </a:p>
          <a:p>
            <a:r>
              <a:rPr kumimoji="1" lang="en-US" altLang="zh-TW" sz="1400" dirty="0"/>
              <a:t>CMOS: Complementary Metal-Oxide-Semiconductor</a:t>
            </a:r>
            <a:endParaRPr kumimoji="1" lang="zh-TW" altLang="en-US" sz="1400" dirty="0"/>
          </a:p>
        </p:txBody>
      </p:sp>
      <p:sp>
        <p:nvSpPr>
          <p:cNvPr id="6" name="object 2">
            <a:extLst>
              <a:ext uri="{FF2B5EF4-FFF2-40B4-BE49-F238E27FC236}">
                <a16:creationId xmlns:a16="http://schemas.microsoft.com/office/drawing/2014/main" id="{46DCB65F-CDC8-122B-C813-3934C945000B}"/>
              </a:ext>
            </a:extLst>
          </p:cNvPr>
          <p:cNvSpPr txBox="1">
            <a:spLocks noGrp="1"/>
          </p:cNvSpPr>
          <p:nvPr>
            <p:ph type="title"/>
          </p:nvPr>
        </p:nvSpPr>
        <p:spPr>
          <a:xfrm>
            <a:off x="1781021" y="526202"/>
            <a:ext cx="8573671" cy="443711"/>
          </a:xfrm>
          <a:prstGeom prst="rect">
            <a:avLst/>
          </a:prstGeom>
        </p:spPr>
        <p:txBody>
          <a:bodyPr vert="horz" wrap="square" lIns="0" tIns="12700" rIns="0" bIns="0" rtlCol="0">
            <a:spAutoFit/>
          </a:bodyPr>
          <a:lstStyle/>
          <a:p>
            <a:pPr marL="12700">
              <a:lnSpc>
                <a:spcPct val="100000"/>
              </a:lnSpc>
              <a:spcBef>
                <a:spcPts val="100"/>
              </a:spcBef>
            </a:pPr>
            <a:r>
              <a:rPr lang="en-US" altLang="zh-TW" dirty="0"/>
              <a:t>Nvidia Jetson Nano 2GB Developer Kit</a:t>
            </a:r>
            <a:endParaRPr dirty="0"/>
          </a:p>
        </p:txBody>
      </p:sp>
    </p:spTree>
    <p:extLst>
      <p:ext uri="{BB962C8B-B14F-4D97-AF65-F5344CB8AC3E}">
        <p14:creationId xmlns:p14="http://schemas.microsoft.com/office/powerpoint/2010/main" val="726526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E55DCD61-2DFD-AEC1-F233-DC9C48FB1B6A}"/>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16</a:t>
            </a:fld>
            <a:endParaRPr lang="en-US" altLang="zh-TW" dirty="0"/>
          </a:p>
        </p:txBody>
      </p:sp>
      <p:sp>
        <p:nvSpPr>
          <p:cNvPr id="2" name="object 2"/>
          <p:cNvSpPr txBox="1">
            <a:spLocks noGrp="1"/>
          </p:cNvSpPr>
          <p:nvPr>
            <p:ph type="title"/>
          </p:nvPr>
        </p:nvSpPr>
        <p:spPr>
          <a:xfrm>
            <a:off x="1781022" y="377444"/>
            <a:ext cx="8201178" cy="574040"/>
          </a:xfrm>
          <a:prstGeom prst="rect">
            <a:avLst/>
          </a:prstGeom>
        </p:spPr>
        <p:txBody>
          <a:bodyPr vert="horz" wrap="square" lIns="0" tIns="12700" rIns="0" bIns="0" rtlCol="0">
            <a:spAutoFit/>
          </a:bodyPr>
          <a:lstStyle/>
          <a:p>
            <a:pPr marL="12700">
              <a:lnSpc>
                <a:spcPct val="100000"/>
              </a:lnSpc>
              <a:spcBef>
                <a:spcPts val="100"/>
              </a:spcBef>
            </a:pPr>
            <a:r>
              <a:rPr lang="en-US" sz="3600" dirty="0"/>
              <a:t>Datasets</a:t>
            </a:r>
            <a:endParaRPr sz="3600" dirty="0"/>
          </a:p>
        </p:txBody>
      </p:sp>
      <p:sp>
        <p:nvSpPr>
          <p:cNvPr id="3" name="object 3"/>
          <p:cNvSpPr txBox="1"/>
          <p:nvPr/>
        </p:nvSpPr>
        <p:spPr>
          <a:xfrm>
            <a:off x="764540" y="1368191"/>
            <a:ext cx="8836660" cy="1209947"/>
          </a:xfrm>
          <a:prstGeom prst="rect">
            <a:avLst/>
          </a:prstGeom>
        </p:spPr>
        <p:txBody>
          <a:bodyPr vert="horz" wrap="square" lIns="0" tIns="108585" rIns="0" bIns="0" rtlCol="0">
            <a:spAutoFit/>
          </a:bodyPr>
          <a:lstStyle/>
          <a:p>
            <a:pPr marL="469900" indent="-457200">
              <a:lnSpc>
                <a:spcPct val="100000"/>
              </a:lnSpc>
              <a:spcBef>
                <a:spcPts val="855"/>
              </a:spcBef>
              <a:buSzPct val="81250"/>
              <a:buFont typeface="Wingdings"/>
              <a:buChar char=""/>
              <a:tabLst>
                <a:tab pos="469265" algn="l"/>
                <a:tab pos="469900" algn="l"/>
              </a:tabLst>
            </a:pPr>
            <a:r>
              <a:rPr lang="en-US" sz="3200" b="1" dirty="0">
                <a:latin typeface="Arial"/>
                <a:cs typeface="Arial"/>
              </a:rPr>
              <a:t>AVA-</a:t>
            </a:r>
            <a:r>
              <a:rPr lang="en-US" sz="3200" b="1" dirty="0" err="1">
                <a:latin typeface="Arial"/>
                <a:cs typeface="Arial"/>
              </a:rPr>
              <a:t>ActiveSpeaker</a:t>
            </a:r>
            <a:r>
              <a:rPr lang="en-US" sz="3200" b="1" dirty="0">
                <a:latin typeface="Arial"/>
                <a:cs typeface="Arial"/>
              </a:rPr>
              <a:t> datasets</a:t>
            </a:r>
          </a:p>
          <a:p>
            <a:pPr marL="12700">
              <a:lnSpc>
                <a:spcPct val="100000"/>
              </a:lnSpc>
              <a:spcBef>
                <a:spcPts val="855"/>
              </a:spcBef>
              <a:buSzPct val="81250"/>
              <a:tabLst>
                <a:tab pos="469265" algn="l"/>
                <a:tab pos="469900" algn="l"/>
              </a:tabLst>
            </a:pPr>
            <a:endParaRPr lang="en-US" sz="3200" b="1" dirty="0">
              <a:latin typeface="Arial"/>
              <a:cs typeface="Arial"/>
            </a:endParaRPr>
          </a:p>
        </p:txBody>
      </p:sp>
      <p:sp>
        <p:nvSpPr>
          <p:cNvPr id="4" name="文字方塊 3">
            <a:extLst>
              <a:ext uri="{FF2B5EF4-FFF2-40B4-BE49-F238E27FC236}">
                <a16:creationId xmlns:a16="http://schemas.microsoft.com/office/drawing/2014/main" id="{7A370D2D-D001-EBD8-25CE-0DE40CBA0CB2}"/>
              </a:ext>
            </a:extLst>
          </p:cNvPr>
          <p:cNvSpPr txBox="1"/>
          <p:nvPr/>
        </p:nvSpPr>
        <p:spPr>
          <a:xfrm>
            <a:off x="6114197" y="6264840"/>
            <a:ext cx="7160260" cy="276999"/>
          </a:xfrm>
          <a:prstGeom prst="rect">
            <a:avLst/>
          </a:prstGeom>
          <a:noFill/>
        </p:spPr>
        <p:txBody>
          <a:bodyPr wrap="square" rtlCol="0">
            <a:spAutoFit/>
          </a:bodyPr>
          <a:lstStyle/>
          <a:p>
            <a:r>
              <a:rPr kumimoji="1" lang="en-US" altLang="zh-TW" sz="1200" dirty="0">
                <a:latin typeface="Arial" panose="020B0604020202020204" pitchFamily="34" charset="0"/>
                <a:cs typeface="Arial" panose="020B0604020202020204" pitchFamily="34" charset="0"/>
              </a:rPr>
              <a:t>Source: https://</a:t>
            </a:r>
            <a:r>
              <a:rPr kumimoji="1" lang="en-US" altLang="zh-TW" sz="1200" dirty="0" err="1">
                <a:latin typeface="Arial" panose="020B0604020202020204" pitchFamily="34" charset="0"/>
                <a:cs typeface="Arial" panose="020B0604020202020204" pitchFamily="34" charset="0"/>
              </a:rPr>
              <a:t>research.google.com</a:t>
            </a:r>
            <a:r>
              <a:rPr kumimoji="1" lang="en-US" altLang="zh-TW" sz="1200" dirty="0">
                <a:latin typeface="Arial" panose="020B0604020202020204" pitchFamily="34" charset="0"/>
                <a:cs typeface="Arial" panose="020B0604020202020204" pitchFamily="34" charset="0"/>
              </a:rPr>
              <a:t>/ava/</a:t>
            </a:r>
            <a:r>
              <a:rPr kumimoji="1" lang="en-US" altLang="zh-TW" sz="1200" dirty="0" err="1">
                <a:latin typeface="Arial" panose="020B0604020202020204" pitchFamily="34" charset="0"/>
                <a:cs typeface="Arial" panose="020B0604020202020204" pitchFamily="34" charset="0"/>
              </a:rPr>
              <a:t>download.html#ava_active_speaker_download</a:t>
            </a:r>
            <a:endParaRPr kumimoji="1" lang="zh-TW" altLang="en-US" sz="1200" dirty="0">
              <a:latin typeface="Arial" panose="020B0604020202020204" pitchFamily="34" charset="0"/>
              <a:cs typeface="Arial" panose="020B0604020202020204" pitchFamily="34" charset="0"/>
            </a:endParaRPr>
          </a:p>
        </p:txBody>
      </p:sp>
      <p:pic>
        <p:nvPicPr>
          <p:cNvPr id="8" name="圖片 7">
            <a:extLst>
              <a:ext uri="{FF2B5EF4-FFF2-40B4-BE49-F238E27FC236}">
                <a16:creationId xmlns:a16="http://schemas.microsoft.com/office/drawing/2014/main" id="{6D62E755-6257-AC4F-4EA2-E235314F15A2}"/>
              </a:ext>
            </a:extLst>
          </p:cNvPr>
          <p:cNvPicPr>
            <a:picLocks noChangeAspect="1"/>
          </p:cNvPicPr>
          <p:nvPr/>
        </p:nvPicPr>
        <p:blipFill rotWithShape="1">
          <a:blip r:embed="rId3">
            <a:extLst>
              <a:ext uri="{28A0092B-C50C-407E-A947-70E740481C1C}">
                <a14:useLocalDpi xmlns:a14="http://schemas.microsoft.com/office/drawing/2010/main" val="0"/>
              </a:ext>
            </a:extLst>
          </a:blip>
          <a:srcRect t="18522"/>
          <a:stretch/>
        </p:blipFill>
        <p:spPr>
          <a:xfrm>
            <a:off x="2209800" y="2128044"/>
            <a:ext cx="7772400" cy="4116324"/>
          </a:xfrm>
          <a:prstGeom prst="rect">
            <a:avLst/>
          </a:prstGeom>
        </p:spPr>
      </p:pic>
    </p:spTree>
    <p:extLst>
      <p:ext uri="{BB962C8B-B14F-4D97-AF65-F5344CB8AC3E}">
        <p14:creationId xmlns:p14="http://schemas.microsoft.com/office/powerpoint/2010/main" val="2906463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E55DCD61-2DFD-AEC1-F233-DC9C48FB1B6A}"/>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17</a:t>
            </a:fld>
            <a:endParaRPr lang="en-US" altLang="zh-TW" dirty="0"/>
          </a:p>
        </p:txBody>
      </p:sp>
      <p:sp>
        <p:nvSpPr>
          <p:cNvPr id="2" name="object 2"/>
          <p:cNvSpPr txBox="1">
            <a:spLocks noGrp="1"/>
          </p:cNvSpPr>
          <p:nvPr>
            <p:ph type="title"/>
          </p:nvPr>
        </p:nvSpPr>
        <p:spPr>
          <a:xfrm>
            <a:off x="1781022" y="377444"/>
            <a:ext cx="4598670" cy="574040"/>
          </a:xfrm>
          <a:prstGeom prst="rect">
            <a:avLst/>
          </a:prstGeom>
        </p:spPr>
        <p:txBody>
          <a:bodyPr vert="horz" wrap="square" lIns="0" tIns="12700" rIns="0" bIns="0" rtlCol="0">
            <a:spAutoFit/>
          </a:bodyPr>
          <a:lstStyle/>
          <a:p>
            <a:pPr marL="12700">
              <a:lnSpc>
                <a:spcPct val="100000"/>
              </a:lnSpc>
              <a:spcBef>
                <a:spcPts val="100"/>
              </a:spcBef>
            </a:pPr>
            <a:r>
              <a:rPr lang="en-US" sz="3600" dirty="0"/>
              <a:t>Framework</a:t>
            </a:r>
            <a:endParaRPr sz="3600" dirty="0"/>
          </a:p>
        </p:txBody>
      </p:sp>
      <p:sp>
        <p:nvSpPr>
          <p:cNvPr id="3" name="object 3"/>
          <p:cNvSpPr txBox="1"/>
          <p:nvPr/>
        </p:nvSpPr>
        <p:spPr>
          <a:xfrm>
            <a:off x="764540" y="1368191"/>
            <a:ext cx="10360660" cy="602088"/>
          </a:xfrm>
          <a:prstGeom prst="rect">
            <a:avLst/>
          </a:prstGeom>
        </p:spPr>
        <p:txBody>
          <a:bodyPr vert="horz" wrap="square" lIns="0" tIns="108585" rIns="0" bIns="0" rtlCol="0">
            <a:spAutoFit/>
          </a:bodyPr>
          <a:lstStyle/>
          <a:p>
            <a:pPr marL="469900" indent="-457200">
              <a:lnSpc>
                <a:spcPct val="100000"/>
              </a:lnSpc>
              <a:spcBef>
                <a:spcPts val="855"/>
              </a:spcBef>
              <a:buSzPct val="81250"/>
              <a:buFont typeface="Wingdings"/>
              <a:buChar char=""/>
              <a:tabLst>
                <a:tab pos="469265" algn="l"/>
                <a:tab pos="469900" algn="l"/>
              </a:tabLst>
            </a:pPr>
            <a:r>
              <a:rPr lang="en-US" sz="3200" b="1" spc="-5" dirty="0">
                <a:solidFill>
                  <a:srgbClr val="10253F"/>
                </a:solidFill>
                <a:latin typeface="Arial"/>
                <a:cs typeface="Arial"/>
              </a:rPr>
              <a:t>Overview of the proposed lightweight framework</a:t>
            </a:r>
            <a:endParaRPr lang="en-US" sz="3200" b="1" dirty="0">
              <a:latin typeface="Arial"/>
              <a:cs typeface="Arial"/>
            </a:endParaRPr>
          </a:p>
        </p:txBody>
      </p:sp>
      <p:pic>
        <p:nvPicPr>
          <p:cNvPr id="9" name="圖片 8">
            <a:extLst>
              <a:ext uri="{FF2B5EF4-FFF2-40B4-BE49-F238E27FC236}">
                <a16:creationId xmlns:a16="http://schemas.microsoft.com/office/drawing/2014/main" id="{857FED7B-156C-0A73-163B-652B75C4BDA3}"/>
              </a:ext>
            </a:extLst>
          </p:cNvPr>
          <p:cNvPicPr>
            <a:picLocks noChangeAspect="1"/>
          </p:cNvPicPr>
          <p:nvPr/>
        </p:nvPicPr>
        <p:blipFill rotWithShape="1">
          <a:blip r:embed="rId3">
            <a:extLst>
              <a:ext uri="{28A0092B-C50C-407E-A947-70E740481C1C}">
                <a14:useLocalDpi xmlns:a14="http://schemas.microsoft.com/office/drawing/2010/main" val="0"/>
              </a:ext>
            </a:extLst>
          </a:blip>
          <a:srcRect b="23649"/>
          <a:stretch/>
        </p:blipFill>
        <p:spPr>
          <a:xfrm>
            <a:off x="906207" y="2209800"/>
            <a:ext cx="10379586" cy="3593577"/>
          </a:xfrm>
          <a:prstGeom prst="rect">
            <a:avLst/>
          </a:prstGeom>
        </p:spPr>
      </p:pic>
      <p:sp>
        <p:nvSpPr>
          <p:cNvPr id="10" name="文字方塊 9">
            <a:extLst>
              <a:ext uri="{FF2B5EF4-FFF2-40B4-BE49-F238E27FC236}">
                <a16:creationId xmlns:a16="http://schemas.microsoft.com/office/drawing/2014/main" id="{73237E86-EF09-9F34-DC57-A7CCD929458C}"/>
              </a:ext>
            </a:extLst>
          </p:cNvPr>
          <p:cNvSpPr txBox="1"/>
          <p:nvPr/>
        </p:nvSpPr>
        <p:spPr>
          <a:xfrm>
            <a:off x="5638800" y="6080174"/>
            <a:ext cx="6553200" cy="461665"/>
          </a:xfrm>
          <a:prstGeom prst="rect">
            <a:avLst/>
          </a:prstGeom>
          <a:noFill/>
        </p:spPr>
        <p:txBody>
          <a:bodyPr wrap="square" rtlCol="0">
            <a:spAutoFit/>
          </a:bodyPr>
          <a:lstStyle/>
          <a:p>
            <a:r>
              <a:rPr kumimoji="1" lang="en-US" altLang="zh-TW" sz="1200" dirty="0"/>
              <a:t>Source: J. Liao et al., "A Light Weight Model for Active Speaker Detection," 2023 IEEE/CVF Conference on Computer Vision and Pattern Recognition (CVPR), Vancouver, BC, Canada, 2023, pp. 22932-22941</a:t>
            </a:r>
            <a:endParaRPr kumimoji="1" lang="zh-TW" altLang="en-US" sz="1200" dirty="0"/>
          </a:p>
        </p:txBody>
      </p:sp>
    </p:spTree>
    <p:extLst>
      <p:ext uri="{BB962C8B-B14F-4D97-AF65-F5344CB8AC3E}">
        <p14:creationId xmlns:p14="http://schemas.microsoft.com/office/powerpoint/2010/main" val="2703883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E55DCD61-2DFD-AEC1-F233-DC9C48FB1B6A}"/>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18</a:t>
            </a:fld>
            <a:endParaRPr lang="en-US" altLang="zh-TW" dirty="0"/>
          </a:p>
        </p:txBody>
      </p:sp>
      <p:sp>
        <p:nvSpPr>
          <p:cNvPr id="2" name="object 2"/>
          <p:cNvSpPr txBox="1">
            <a:spLocks noGrp="1"/>
          </p:cNvSpPr>
          <p:nvPr>
            <p:ph type="title"/>
          </p:nvPr>
        </p:nvSpPr>
        <p:spPr>
          <a:xfrm>
            <a:off x="1781022" y="377444"/>
            <a:ext cx="6600978" cy="574040"/>
          </a:xfrm>
          <a:prstGeom prst="rect">
            <a:avLst/>
          </a:prstGeom>
        </p:spPr>
        <p:txBody>
          <a:bodyPr vert="horz" wrap="square" lIns="0" tIns="12700" rIns="0" bIns="0" rtlCol="0">
            <a:spAutoFit/>
          </a:bodyPr>
          <a:lstStyle/>
          <a:p>
            <a:pPr marL="12700">
              <a:lnSpc>
                <a:spcPct val="100000"/>
              </a:lnSpc>
              <a:spcBef>
                <a:spcPts val="100"/>
              </a:spcBef>
            </a:pPr>
            <a:r>
              <a:rPr lang="en-US" sz="3600" dirty="0"/>
              <a:t>Proposed Method</a:t>
            </a:r>
            <a:endParaRPr sz="3600" dirty="0"/>
          </a:p>
        </p:txBody>
      </p:sp>
      <p:sp>
        <p:nvSpPr>
          <p:cNvPr id="3" name="object 3"/>
          <p:cNvSpPr txBox="1"/>
          <p:nvPr/>
        </p:nvSpPr>
        <p:spPr>
          <a:xfrm>
            <a:off x="764540" y="1368191"/>
            <a:ext cx="5102860" cy="1094530"/>
          </a:xfrm>
          <a:prstGeom prst="rect">
            <a:avLst/>
          </a:prstGeom>
        </p:spPr>
        <p:txBody>
          <a:bodyPr vert="horz" wrap="square" lIns="0" tIns="108585" rIns="0" bIns="0" rtlCol="0">
            <a:spAutoFit/>
          </a:bodyPr>
          <a:lstStyle/>
          <a:p>
            <a:pPr marL="469900" indent="-457200">
              <a:lnSpc>
                <a:spcPct val="100000"/>
              </a:lnSpc>
              <a:spcBef>
                <a:spcPts val="855"/>
              </a:spcBef>
              <a:buSzPct val="81250"/>
              <a:buFont typeface="Wingdings"/>
              <a:buChar char=""/>
              <a:tabLst>
                <a:tab pos="469265" algn="l"/>
                <a:tab pos="469900" algn="l"/>
              </a:tabLst>
            </a:pPr>
            <a:r>
              <a:rPr lang="en-US" sz="3200" b="1" spc="-5" dirty="0">
                <a:solidFill>
                  <a:srgbClr val="10253F"/>
                </a:solidFill>
                <a:latin typeface="Arial"/>
                <a:cs typeface="Arial"/>
              </a:rPr>
              <a:t>Architecture of visual feature encoder </a:t>
            </a:r>
            <a:endParaRPr lang="en-US" sz="3200" b="1" dirty="0">
              <a:latin typeface="Arial"/>
              <a:cs typeface="Arial"/>
            </a:endParaRPr>
          </a:p>
        </p:txBody>
      </p:sp>
      <p:sp>
        <p:nvSpPr>
          <p:cNvPr id="10" name="文字方塊 9">
            <a:extLst>
              <a:ext uri="{FF2B5EF4-FFF2-40B4-BE49-F238E27FC236}">
                <a16:creationId xmlns:a16="http://schemas.microsoft.com/office/drawing/2014/main" id="{73237E86-EF09-9F34-DC57-A7CCD929458C}"/>
              </a:ext>
            </a:extLst>
          </p:cNvPr>
          <p:cNvSpPr txBox="1"/>
          <p:nvPr/>
        </p:nvSpPr>
        <p:spPr>
          <a:xfrm>
            <a:off x="5638800" y="6080174"/>
            <a:ext cx="6553200" cy="461665"/>
          </a:xfrm>
          <a:prstGeom prst="rect">
            <a:avLst/>
          </a:prstGeom>
          <a:noFill/>
        </p:spPr>
        <p:txBody>
          <a:bodyPr wrap="square" rtlCol="0">
            <a:spAutoFit/>
          </a:bodyPr>
          <a:lstStyle/>
          <a:p>
            <a:r>
              <a:rPr kumimoji="1" lang="en-US" altLang="zh-TW" sz="1200" dirty="0"/>
              <a:t>Source: J. Liao et al., "A Light Weight Model for Active Speaker Detection," 2023 IEEE/CVF Conference on Computer Vision and Pattern Recognition (CVPR), Vancouver, BC, Canada, 2023, pp. 22932-22941</a:t>
            </a:r>
            <a:endParaRPr kumimoji="1" lang="zh-TW" altLang="en-US" sz="1200" dirty="0"/>
          </a:p>
        </p:txBody>
      </p:sp>
      <p:pic>
        <p:nvPicPr>
          <p:cNvPr id="6" name="圖片 5">
            <a:extLst>
              <a:ext uri="{FF2B5EF4-FFF2-40B4-BE49-F238E27FC236}">
                <a16:creationId xmlns:a16="http://schemas.microsoft.com/office/drawing/2014/main" id="{1D82AFCD-6EE1-9F7B-9FED-1B1D5AF4F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6272" y="131016"/>
            <a:ext cx="6341157" cy="5949158"/>
          </a:xfrm>
          <a:prstGeom prst="rect">
            <a:avLst/>
          </a:prstGeom>
        </p:spPr>
      </p:pic>
    </p:spTree>
    <p:extLst>
      <p:ext uri="{BB962C8B-B14F-4D97-AF65-F5344CB8AC3E}">
        <p14:creationId xmlns:p14="http://schemas.microsoft.com/office/powerpoint/2010/main" val="1880121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E55DCD61-2DFD-AEC1-F233-DC9C48FB1B6A}"/>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1</a:t>
            </a:fld>
            <a:endParaRPr lang="en-US" altLang="zh-TW" dirty="0"/>
          </a:p>
        </p:txBody>
      </p:sp>
      <p:sp>
        <p:nvSpPr>
          <p:cNvPr id="2" name="object 2"/>
          <p:cNvSpPr txBox="1">
            <a:spLocks noGrp="1"/>
          </p:cNvSpPr>
          <p:nvPr>
            <p:ph type="title"/>
          </p:nvPr>
        </p:nvSpPr>
        <p:spPr>
          <a:xfrm>
            <a:off x="1781022" y="377444"/>
            <a:ext cx="4598670" cy="574040"/>
          </a:xfrm>
          <a:prstGeom prst="rect">
            <a:avLst/>
          </a:prstGeom>
        </p:spPr>
        <p:txBody>
          <a:bodyPr vert="horz" wrap="square" lIns="0" tIns="12700" rIns="0" bIns="0" rtlCol="0">
            <a:spAutoFit/>
          </a:bodyPr>
          <a:lstStyle/>
          <a:p>
            <a:pPr marL="12700">
              <a:lnSpc>
                <a:spcPct val="100000"/>
              </a:lnSpc>
              <a:spcBef>
                <a:spcPts val="100"/>
              </a:spcBef>
            </a:pPr>
            <a:r>
              <a:rPr lang="en-US" sz="3600" spc="-5" dirty="0"/>
              <a:t>Outline</a:t>
            </a:r>
            <a:endParaRPr sz="3600" dirty="0"/>
          </a:p>
        </p:txBody>
      </p:sp>
      <p:sp>
        <p:nvSpPr>
          <p:cNvPr id="3" name="object 3"/>
          <p:cNvSpPr txBox="1"/>
          <p:nvPr/>
        </p:nvSpPr>
        <p:spPr>
          <a:xfrm>
            <a:off x="764540" y="1368191"/>
            <a:ext cx="5290185" cy="2374368"/>
          </a:xfrm>
          <a:prstGeom prst="rect">
            <a:avLst/>
          </a:prstGeom>
        </p:spPr>
        <p:txBody>
          <a:bodyPr vert="horz" wrap="square" lIns="0" tIns="108585" rIns="0" bIns="0" rtlCol="0">
            <a:spAutoFit/>
          </a:bodyPr>
          <a:lstStyle/>
          <a:p>
            <a:pPr marL="469900" indent="-457200">
              <a:lnSpc>
                <a:spcPct val="100000"/>
              </a:lnSpc>
              <a:spcBef>
                <a:spcPts val="855"/>
              </a:spcBef>
              <a:buSzPct val="81250"/>
              <a:buFont typeface="Wingdings"/>
              <a:buChar char=""/>
              <a:tabLst>
                <a:tab pos="469265" algn="l"/>
                <a:tab pos="469900" algn="l"/>
              </a:tabLst>
            </a:pPr>
            <a:r>
              <a:rPr lang="en-US" sz="3200" b="1" spc="-5" dirty="0">
                <a:solidFill>
                  <a:srgbClr val="10253F"/>
                </a:solidFill>
                <a:latin typeface="Arial"/>
                <a:cs typeface="Arial"/>
              </a:rPr>
              <a:t>Introduction</a:t>
            </a:r>
          </a:p>
          <a:p>
            <a:pPr marL="469900" indent="-457200">
              <a:lnSpc>
                <a:spcPct val="100000"/>
              </a:lnSpc>
              <a:spcBef>
                <a:spcPts val="855"/>
              </a:spcBef>
              <a:buSzPct val="81250"/>
              <a:buFont typeface="Wingdings"/>
              <a:buChar char=""/>
              <a:tabLst>
                <a:tab pos="469265" algn="l"/>
                <a:tab pos="469900" algn="l"/>
              </a:tabLst>
            </a:pPr>
            <a:r>
              <a:rPr lang="en-US" sz="3200" b="1" spc="-25" dirty="0">
                <a:solidFill>
                  <a:srgbClr val="10253F"/>
                </a:solidFill>
                <a:latin typeface="Arial"/>
                <a:cs typeface="Arial"/>
              </a:rPr>
              <a:t>Proposed Method</a:t>
            </a:r>
            <a:endParaRPr sz="3200" b="1" dirty="0">
              <a:latin typeface="Arial"/>
              <a:cs typeface="Arial"/>
            </a:endParaRPr>
          </a:p>
          <a:p>
            <a:pPr marL="469900" indent="-457200">
              <a:lnSpc>
                <a:spcPct val="100000"/>
              </a:lnSpc>
              <a:spcBef>
                <a:spcPts val="730"/>
              </a:spcBef>
              <a:buSzPct val="81250"/>
              <a:buFont typeface="Wingdings"/>
              <a:buChar char=""/>
              <a:tabLst>
                <a:tab pos="469265" algn="l"/>
                <a:tab pos="469900" algn="l"/>
              </a:tabLst>
            </a:pPr>
            <a:r>
              <a:rPr lang="en-US" sz="3200" b="1" spc="-5" dirty="0">
                <a:solidFill>
                  <a:srgbClr val="10253F"/>
                </a:solidFill>
                <a:latin typeface="Arial"/>
                <a:cs typeface="Arial"/>
              </a:rPr>
              <a:t>Expect Result</a:t>
            </a:r>
          </a:p>
          <a:p>
            <a:pPr marL="469900" indent="-457200">
              <a:lnSpc>
                <a:spcPct val="100000"/>
              </a:lnSpc>
              <a:spcBef>
                <a:spcPts val="730"/>
              </a:spcBef>
              <a:buSzPct val="81250"/>
              <a:buFont typeface="Wingdings"/>
              <a:buChar char=""/>
              <a:tabLst>
                <a:tab pos="469265" algn="l"/>
                <a:tab pos="469900" algn="l"/>
              </a:tabLst>
            </a:pPr>
            <a:r>
              <a:rPr lang="en-US" sz="3200" b="1" spc="-5" dirty="0">
                <a:solidFill>
                  <a:srgbClr val="10253F"/>
                </a:solidFill>
                <a:latin typeface="Arial"/>
                <a:cs typeface="Arial"/>
              </a:rPr>
              <a:t>Summary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E55DCD61-2DFD-AEC1-F233-DC9C48FB1B6A}"/>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19</a:t>
            </a:fld>
            <a:endParaRPr lang="en-US" altLang="zh-TW" dirty="0"/>
          </a:p>
        </p:txBody>
      </p:sp>
      <p:sp>
        <p:nvSpPr>
          <p:cNvPr id="2" name="object 2"/>
          <p:cNvSpPr txBox="1">
            <a:spLocks noGrp="1"/>
          </p:cNvSpPr>
          <p:nvPr>
            <p:ph type="title"/>
          </p:nvPr>
        </p:nvSpPr>
        <p:spPr>
          <a:xfrm>
            <a:off x="1781022" y="377444"/>
            <a:ext cx="6600978" cy="574040"/>
          </a:xfrm>
          <a:prstGeom prst="rect">
            <a:avLst/>
          </a:prstGeom>
        </p:spPr>
        <p:txBody>
          <a:bodyPr vert="horz" wrap="square" lIns="0" tIns="12700" rIns="0" bIns="0" rtlCol="0">
            <a:spAutoFit/>
          </a:bodyPr>
          <a:lstStyle/>
          <a:p>
            <a:pPr marL="12700">
              <a:lnSpc>
                <a:spcPct val="100000"/>
              </a:lnSpc>
              <a:spcBef>
                <a:spcPts val="100"/>
              </a:spcBef>
            </a:pPr>
            <a:r>
              <a:rPr lang="en-US" sz="3600" dirty="0"/>
              <a:t>Proposed Method</a:t>
            </a:r>
            <a:endParaRPr sz="3600" dirty="0"/>
          </a:p>
        </p:txBody>
      </p:sp>
      <p:sp>
        <p:nvSpPr>
          <p:cNvPr id="3" name="object 3"/>
          <p:cNvSpPr txBox="1"/>
          <p:nvPr/>
        </p:nvSpPr>
        <p:spPr>
          <a:xfrm>
            <a:off x="764540" y="1368191"/>
            <a:ext cx="5102860" cy="1094530"/>
          </a:xfrm>
          <a:prstGeom prst="rect">
            <a:avLst/>
          </a:prstGeom>
        </p:spPr>
        <p:txBody>
          <a:bodyPr vert="horz" wrap="square" lIns="0" tIns="108585" rIns="0" bIns="0" rtlCol="0">
            <a:spAutoFit/>
          </a:bodyPr>
          <a:lstStyle/>
          <a:p>
            <a:pPr marL="469900" indent="-457200">
              <a:lnSpc>
                <a:spcPct val="100000"/>
              </a:lnSpc>
              <a:spcBef>
                <a:spcPts val="855"/>
              </a:spcBef>
              <a:buSzPct val="81250"/>
              <a:buFont typeface="Wingdings"/>
              <a:buChar char=""/>
              <a:tabLst>
                <a:tab pos="469265" algn="l"/>
                <a:tab pos="469900" algn="l"/>
              </a:tabLst>
            </a:pPr>
            <a:r>
              <a:rPr lang="en-US" sz="3200" b="1" spc="-5" dirty="0">
                <a:solidFill>
                  <a:srgbClr val="10253F"/>
                </a:solidFill>
                <a:latin typeface="Arial"/>
                <a:cs typeface="Arial"/>
              </a:rPr>
              <a:t>Architecture of audio feature encoder </a:t>
            </a:r>
            <a:endParaRPr lang="en-US" sz="3200" b="1" dirty="0">
              <a:latin typeface="Arial"/>
              <a:cs typeface="Arial"/>
            </a:endParaRPr>
          </a:p>
        </p:txBody>
      </p:sp>
      <p:sp>
        <p:nvSpPr>
          <p:cNvPr id="10" name="文字方塊 9">
            <a:extLst>
              <a:ext uri="{FF2B5EF4-FFF2-40B4-BE49-F238E27FC236}">
                <a16:creationId xmlns:a16="http://schemas.microsoft.com/office/drawing/2014/main" id="{73237E86-EF09-9F34-DC57-A7CCD929458C}"/>
              </a:ext>
            </a:extLst>
          </p:cNvPr>
          <p:cNvSpPr txBox="1"/>
          <p:nvPr/>
        </p:nvSpPr>
        <p:spPr>
          <a:xfrm>
            <a:off x="5638800" y="6080174"/>
            <a:ext cx="6553200" cy="461665"/>
          </a:xfrm>
          <a:prstGeom prst="rect">
            <a:avLst/>
          </a:prstGeom>
          <a:noFill/>
        </p:spPr>
        <p:txBody>
          <a:bodyPr wrap="square" rtlCol="0">
            <a:spAutoFit/>
          </a:bodyPr>
          <a:lstStyle/>
          <a:p>
            <a:r>
              <a:rPr kumimoji="1" lang="en-US" altLang="zh-TW" sz="1200" dirty="0"/>
              <a:t>Source: J. Liao et al., "A Light Weight Model for Active Speaker Detection," 2023 IEEE/CVF Conference on Computer Vision and Pattern Recognition (CVPR), Vancouver, BC, Canada, 2023, pp. 22932-22941</a:t>
            </a:r>
            <a:endParaRPr kumimoji="1" lang="zh-TW" altLang="en-US" sz="1200" dirty="0"/>
          </a:p>
        </p:txBody>
      </p:sp>
      <p:pic>
        <p:nvPicPr>
          <p:cNvPr id="7" name="圖片 6">
            <a:extLst>
              <a:ext uri="{FF2B5EF4-FFF2-40B4-BE49-F238E27FC236}">
                <a16:creationId xmlns:a16="http://schemas.microsoft.com/office/drawing/2014/main" id="{E61C006A-A041-41FF-0716-F4B3DAE7F09C}"/>
              </a:ext>
            </a:extLst>
          </p:cNvPr>
          <p:cNvPicPr>
            <a:picLocks noChangeAspect="1"/>
          </p:cNvPicPr>
          <p:nvPr/>
        </p:nvPicPr>
        <p:blipFill rotWithShape="1">
          <a:blip r:embed="rId3">
            <a:extLst>
              <a:ext uri="{28A0092B-C50C-407E-A947-70E740481C1C}">
                <a14:useLocalDpi xmlns:a14="http://schemas.microsoft.com/office/drawing/2010/main" val="0"/>
              </a:ext>
            </a:extLst>
          </a:blip>
          <a:srcRect b="2954"/>
          <a:stretch/>
        </p:blipFill>
        <p:spPr>
          <a:xfrm>
            <a:off x="6057900" y="0"/>
            <a:ext cx="6031455" cy="6080174"/>
          </a:xfrm>
          <a:prstGeom prst="rect">
            <a:avLst/>
          </a:prstGeom>
        </p:spPr>
      </p:pic>
    </p:spTree>
    <p:extLst>
      <p:ext uri="{BB962C8B-B14F-4D97-AF65-F5344CB8AC3E}">
        <p14:creationId xmlns:p14="http://schemas.microsoft.com/office/powerpoint/2010/main" val="401347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E55DCD61-2DFD-AEC1-F233-DC9C48FB1B6A}"/>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20</a:t>
            </a:fld>
            <a:endParaRPr lang="en-US" altLang="zh-TW" dirty="0"/>
          </a:p>
        </p:txBody>
      </p:sp>
      <p:sp>
        <p:nvSpPr>
          <p:cNvPr id="2" name="object 2"/>
          <p:cNvSpPr txBox="1">
            <a:spLocks noGrp="1"/>
          </p:cNvSpPr>
          <p:nvPr>
            <p:ph type="title"/>
          </p:nvPr>
        </p:nvSpPr>
        <p:spPr>
          <a:xfrm>
            <a:off x="1781022" y="377444"/>
            <a:ext cx="4598670" cy="574040"/>
          </a:xfrm>
          <a:prstGeom prst="rect">
            <a:avLst/>
          </a:prstGeom>
        </p:spPr>
        <p:txBody>
          <a:bodyPr vert="horz" wrap="square" lIns="0" tIns="12700" rIns="0" bIns="0" rtlCol="0">
            <a:spAutoFit/>
          </a:bodyPr>
          <a:lstStyle/>
          <a:p>
            <a:pPr marL="12700">
              <a:lnSpc>
                <a:spcPct val="100000"/>
              </a:lnSpc>
              <a:spcBef>
                <a:spcPts val="100"/>
              </a:spcBef>
            </a:pPr>
            <a:r>
              <a:rPr lang="en-US" sz="3600" dirty="0"/>
              <a:t>Proposed Method</a:t>
            </a:r>
            <a:endParaRPr sz="3600" dirty="0"/>
          </a:p>
        </p:txBody>
      </p:sp>
      <p:sp>
        <p:nvSpPr>
          <p:cNvPr id="3" name="object 3"/>
          <p:cNvSpPr txBox="1"/>
          <p:nvPr/>
        </p:nvSpPr>
        <p:spPr>
          <a:xfrm>
            <a:off x="764540" y="1368191"/>
            <a:ext cx="10360660" cy="602088"/>
          </a:xfrm>
          <a:prstGeom prst="rect">
            <a:avLst/>
          </a:prstGeom>
        </p:spPr>
        <p:txBody>
          <a:bodyPr vert="horz" wrap="square" lIns="0" tIns="108585" rIns="0" bIns="0" rtlCol="0">
            <a:spAutoFit/>
          </a:bodyPr>
          <a:lstStyle/>
          <a:p>
            <a:pPr marL="469900" indent="-457200">
              <a:lnSpc>
                <a:spcPct val="100000"/>
              </a:lnSpc>
              <a:spcBef>
                <a:spcPts val="855"/>
              </a:spcBef>
              <a:buSzPct val="81250"/>
              <a:buFont typeface="Wingdings"/>
              <a:buChar char=""/>
              <a:tabLst>
                <a:tab pos="469265" algn="l"/>
                <a:tab pos="469900" algn="l"/>
              </a:tabLst>
            </a:pPr>
            <a:r>
              <a:rPr lang="en-US" sz="3200" b="1" spc="-5" dirty="0">
                <a:solidFill>
                  <a:srgbClr val="10253F"/>
                </a:solidFill>
                <a:latin typeface="Arial"/>
                <a:cs typeface="Arial"/>
              </a:rPr>
              <a:t>Architecture of the detector</a:t>
            </a:r>
            <a:endParaRPr lang="en-US" sz="3200" b="1" dirty="0">
              <a:latin typeface="Arial"/>
              <a:cs typeface="Arial"/>
            </a:endParaRPr>
          </a:p>
        </p:txBody>
      </p:sp>
      <p:sp>
        <p:nvSpPr>
          <p:cNvPr id="10" name="文字方塊 9">
            <a:extLst>
              <a:ext uri="{FF2B5EF4-FFF2-40B4-BE49-F238E27FC236}">
                <a16:creationId xmlns:a16="http://schemas.microsoft.com/office/drawing/2014/main" id="{73237E86-EF09-9F34-DC57-A7CCD929458C}"/>
              </a:ext>
            </a:extLst>
          </p:cNvPr>
          <p:cNvSpPr txBox="1"/>
          <p:nvPr/>
        </p:nvSpPr>
        <p:spPr>
          <a:xfrm>
            <a:off x="5638800" y="6080174"/>
            <a:ext cx="6553200" cy="461665"/>
          </a:xfrm>
          <a:prstGeom prst="rect">
            <a:avLst/>
          </a:prstGeom>
          <a:noFill/>
        </p:spPr>
        <p:txBody>
          <a:bodyPr wrap="square" rtlCol="0">
            <a:spAutoFit/>
          </a:bodyPr>
          <a:lstStyle/>
          <a:p>
            <a:r>
              <a:rPr kumimoji="1" lang="en-US" altLang="zh-TW" sz="1200" dirty="0"/>
              <a:t>Source: J. Liao et al., "A Light Weight Model for Active Speaker Detection," 2023 IEEE/CVF Conference on Computer Vision and Pattern Recognition (CVPR), Vancouver, BC, Canada, 2023, pp. 22932-22941</a:t>
            </a:r>
            <a:endParaRPr kumimoji="1" lang="zh-TW" altLang="en-US" sz="1200" dirty="0"/>
          </a:p>
        </p:txBody>
      </p:sp>
      <p:pic>
        <p:nvPicPr>
          <p:cNvPr id="6" name="圖片 5">
            <a:extLst>
              <a:ext uri="{FF2B5EF4-FFF2-40B4-BE49-F238E27FC236}">
                <a16:creationId xmlns:a16="http://schemas.microsoft.com/office/drawing/2014/main" id="{18FB2D1A-F7D4-ACF2-D76B-491EC8EA027B}"/>
              </a:ext>
            </a:extLst>
          </p:cNvPr>
          <p:cNvPicPr>
            <a:picLocks noChangeAspect="1"/>
          </p:cNvPicPr>
          <p:nvPr/>
        </p:nvPicPr>
        <p:blipFill rotWithShape="1">
          <a:blip r:embed="rId3">
            <a:extLst>
              <a:ext uri="{28A0092B-C50C-407E-A947-70E740481C1C}">
                <a14:useLocalDpi xmlns:a14="http://schemas.microsoft.com/office/drawing/2010/main" val="0"/>
              </a:ext>
            </a:extLst>
          </a:blip>
          <a:srcRect t="2080" b="1913"/>
          <a:stretch/>
        </p:blipFill>
        <p:spPr>
          <a:xfrm>
            <a:off x="2019300" y="2057400"/>
            <a:ext cx="7239000" cy="4022774"/>
          </a:xfrm>
          <a:prstGeom prst="rect">
            <a:avLst/>
          </a:prstGeom>
        </p:spPr>
      </p:pic>
    </p:spTree>
    <p:extLst>
      <p:ext uri="{BB962C8B-B14F-4D97-AF65-F5344CB8AC3E}">
        <p14:creationId xmlns:p14="http://schemas.microsoft.com/office/powerpoint/2010/main" val="3997325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E55DCD61-2DFD-AEC1-F233-DC9C48FB1B6A}"/>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21</a:t>
            </a:fld>
            <a:endParaRPr lang="en-US" altLang="zh-TW" dirty="0"/>
          </a:p>
        </p:txBody>
      </p:sp>
      <p:sp>
        <p:nvSpPr>
          <p:cNvPr id="2" name="object 2"/>
          <p:cNvSpPr txBox="1">
            <a:spLocks noGrp="1"/>
          </p:cNvSpPr>
          <p:nvPr>
            <p:ph type="title"/>
          </p:nvPr>
        </p:nvSpPr>
        <p:spPr>
          <a:xfrm>
            <a:off x="1781022" y="377444"/>
            <a:ext cx="4598670" cy="574040"/>
          </a:xfrm>
          <a:prstGeom prst="rect">
            <a:avLst/>
          </a:prstGeom>
        </p:spPr>
        <p:txBody>
          <a:bodyPr vert="horz" wrap="square" lIns="0" tIns="12700" rIns="0" bIns="0" rtlCol="0">
            <a:spAutoFit/>
          </a:bodyPr>
          <a:lstStyle/>
          <a:p>
            <a:pPr marL="12700">
              <a:lnSpc>
                <a:spcPct val="100000"/>
              </a:lnSpc>
              <a:spcBef>
                <a:spcPts val="100"/>
              </a:spcBef>
            </a:pPr>
            <a:r>
              <a:rPr lang="en-US" sz="3600" spc="-5" dirty="0"/>
              <a:t>Outline</a:t>
            </a:r>
            <a:endParaRPr sz="3600" dirty="0"/>
          </a:p>
        </p:txBody>
      </p:sp>
      <p:sp>
        <p:nvSpPr>
          <p:cNvPr id="3" name="object 3"/>
          <p:cNvSpPr txBox="1"/>
          <p:nvPr/>
        </p:nvSpPr>
        <p:spPr>
          <a:xfrm>
            <a:off x="764540" y="1368191"/>
            <a:ext cx="5290185" cy="2374368"/>
          </a:xfrm>
          <a:prstGeom prst="rect">
            <a:avLst/>
          </a:prstGeom>
        </p:spPr>
        <p:txBody>
          <a:bodyPr vert="horz" wrap="square" lIns="0" tIns="108585" rIns="0" bIns="0" rtlCol="0">
            <a:spAutoFit/>
          </a:bodyPr>
          <a:lstStyle/>
          <a:p>
            <a:pPr marL="469900" indent="-457200">
              <a:lnSpc>
                <a:spcPct val="100000"/>
              </a:lnSpc>
              <a:spcBef>
                <a:spcPts val="855"/>
              </a:spcBef>
              <a:buSzPct val="81250"/>
              <a:buFont typeface="Wingdings"/>
              <a:buChar char=""/>
              <a:tabLst>
                <a:tab pos="469265" algn="l"/>
                <a:tab pos="469900" algn="l"/>
              </a:tabLst>
            </a:pPr>
            <a:r>
              <a:rPr lang="en-US" sz="3200" b="1" spc="-5" dirty="0">
                <a:solidFill>
                  <a:schemeClr val="bg1">
                    <a:lumMod val="85000"/>
                  </a:schemeClr>
                </a:solidFill>
                <a:latin typeface="Arial"/>
                <a:cs typeface="Arial"/>
              </a:rPr>
              <a:t>Introduction</a:t>
            </a:r>
          </a:p>
          <a:p>
            <a:pPr marL="469900" indent="-457200">
              <a:lnSpc>
                <a:spcPct val="100000"/>
              </a:lnSpc>
              <a:spcBef>
                <a:spcPts val="855"/>
              </a:spcBef>
              <a:buSzPct val="81250"/>
              <a:buFont typeface="Wingdings"/>
              <a:buChar char=""/>
              <a:tabLst>
                <a:tab pos="469265" algn="l"/>
                <a:tab pos="469900" algn="l"/>
              </a:tabLst>
            </a:pPr>
            <a:r>
              <a:rPr lang="en-US" sz="3200" b="1" spc="-25" dirty="0">
                <a:solidFill>
                  <a:schemeClr val="bg1">
                    <a:lumMod val="85000"/>
                  </a:schemeClr>
                </a:solidFill>
                <a:latin typeface="Arial"/>
                <a:cs typeface="Arial"/>
              </a:rPr>
              <a:t>Proposed Method</a:t>
            </a:r>
            <a:endParaRPr sz="3200" b="1" dirty="0">
              <a:solidFill>
                <a:schemeClr val="bg1">
                  <a:lumMod val="85000"/>
                </a:schemeClr>
              </a:solidFill>
              <a:latin typeface="Arial"/>
              <a:cs typeface="Arial"/>
            </a:endParaRPr>
          </a:p>
          <a:p>
            <a:pPr marL="469900" indent="-457200">
              <a:lnSpc>
                <a:spcPct val="100000"/>
              </a:lnSpc>
              <a:spcBef>
                <a:spcPts val="730"/>
              </a:spcBef>
              <a:buSzPct val="81250"/>
              <a:buFont typeface="Wingdings"/>
              <a:buChar char=""/>
              <a:tabLst>
                <a:tab pos="469265" algn="l"/>
                <a:tab pos="469900" algn="l"/>
              </a:tabLst>
            </a:pPr>
            <a:r>
              <a:rPr lang="en-US" sz="3200" b="1" spc="-5" dirty="0">
                <a:solidFill>
                  <a:srgbClr val="10253F"/>
                </a:solidFill>
                <a:latin typeface="Arial"/>
                <a:cs typeface="Arial"/>
              </a:rPr>
              <a:t>Expect Result</a:t>
            </a:r>
          </a:p>
          <a:p>
            <a:pPr marL="469900" indent="-457200">
              <a:lnSpc>
                <a:spcPct val="100000"/>
              </a:lnSpc>
              <a:spcBef>
                <a:spcPts val="730"/>
              </a:spcBef>
              <a:buSzPct val="81250"/>
              <a:buFont typeface="Wingdings"/>
              <a:buChar char=""/>
              <a:tabLst>
                <a:tab pos="469265" algn="l"/>
                <a:tab pos="469900" algn="l"/>
              </a:tabLst>
            </a:pPr>
            <a:r>
              <a:rPr lang="en-US" sz="3200" b="1" spc="-5" dirty="0">
                <a:solidFill>
                  <a:schemeClr val="bg1">
                    <a:lumMod val="85000"/>
                  </a:schemeClr>
                </a:solidFill>
                <a:latin typeface="Arial"/>
                <a:cs typeface="Arial"/>
              </a:rPr>
              <a:t>Summary</a:t>
            </a:r>
          </a:p>
        </p:txBody>
      </p:sp>
    </p:spTree>
    <p:extLst>
      <p:ext uri="{BB962C8B-B14F-4D97-AF65-F5344CB8AC3E}">
        <p14:creationId xmlns:p14="http://schemas.microsoft.com/office/powerpoint/2010/main" val="1277951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E55DCD61-2DFD-AEC1-F233-DC9C48FB1B6A}"/>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22</a:t>
            </a:fld>
            <a:endParaRPr lang="en-US" altLang="zh-TW" dirty="0"/>
          </a:p>
        </p:txBody>
      </p:sp>
      <p:sp>
        <p:nvSpPr>
          <p:cNvPr id="2" name="object 2"/>
          <p:cNvSpPr txBox="1">
            <a:spLocks noGrp="1"/>
          </p:cNvSpPr>
          <p:nvPr>
            <p:ph type="title"/>
          </p:nvPr>
        </p:nvSpPr>
        <p:spPr>
          <a:xfrm>
            <a:off x="1781022" y="377444"/>
            <a:ext cx="4598670" cy="574040"/>
          </a:xfrm>
          <a:prstGeom prst="rect">
            <a:avLst/>
          </a:prstGeom>
        </p:spPr>
        <p:txBody>
          <a:bodyPr vert="horz" wrap="square" lIns="0" tIns="12700" rIns="0" bIns="0" rtlCol="0">
            <a:spAutoFit/>
          </a:bodyPr>
          <a:lstStyle/>
          <a:p>
            <a:pPr marL="12700">
              <a:lnSpc>
                <a:spcPct val="100000"/>
              </a:lnSpc>
              <a:spcBef>
                <a:spcPts val="100"/>
              </a:spcBef>
            </a:pPr>
            <a:r>
              <a:rPr lang="en-US" altLang="zh-TW" sz="3600" dirty="0"/>
              <a:t>Expect Result</a:t>
            </a:r>
            <a:endParaRPr sz="3600" dirty="0"/>
          </a:p>
        </p:txBody>
      </p:sp>
      <p:sp>
        <p:nvSpPr>
          <p:cNvPr id="3" name="object 3"/>
          <p:cNvSpPr txBox="1"/>
          <p:nvPr/>
        </p:nvSpPr>
        <p:spPr>
          <a:xfrm>
            <a:off x="764540" y="1368191"/>
            <a:ext cx="10360660" cy="848309"/>
          </a:xfrm>
          <a:prstGeom prst="rect">
            <a:avLst/>
          </a:prstGeom>
        </p:spPr>
        <p:txBody>
          <a:bodyPr vert="horz" wrap="square" lIns="0" tIns="108585" rIns="0" bIns="0" rtlCol="0">
            <a:spAutoFit/>
          </a:bodyPr>
          <a:lstStyle/>
          <a:p>
            <a:pPr marL="469900" indent="-457200">
              <a:lnSpc>
                <a:spcPct val="100000"/>
              </a:lnSpc>
              <a:spcBef>
                <a:spcPts val="855"/>
              </a:spcBef>
              <a:buSzPct val="81250"/>
              <a:buFont typeface="Wingdings"/>
              <a:buChar char=""/>
              <a:tabLst>
                <a:tab pos="469265" algn="l"/>
                <a:tab pos="469900" algn="l"/>
              </a:tabLst>
            </a:pPr>
            <a:r>
              <a:rPr lang="en-US" sz="2400" b="1" spc="-5" dirty="0">
                <a:solidFill>
                  <a:srgbClr val="10253F"/>
                </a:solidFill>
                <a:latin typeface="Arial"/>
                <a:cs typeface="Arial"/>
              </a:rPr>
              <a:t>Performance comparison for methods on the validation set of the AVA-</a:t>
            </a:r>
            <a:r>
              <a:rPr lang="en-US" sz="2400" b="1" spc="-5" dirty="0" err="1">
                <a:solidFill>
                  <a:srgbClr val="10253F"/>
                </a:solidFill>
                <a:latin typeface="Arial"/>
                <a:cs typeface="Arial"/>
              </a:rPr>
              <a:t>ActiveSpeaker</a:t>
            </a:r>
            <a:r>
              <a:rPr lang="en-US" sz="2400" b="1" spc="-5" dirty="0">
                <a:solidFill>
                  <a:srgbClr val="10253F"/>
                </a:solidFill>
                <a:latin typeface="Arial"/>
                <a:cs typeface="Arial"/>
              </a:rPr>
              <a:t> dataset</a:t>
            </a:r>
            <a:endParaRPr lang="en-US" sz="2400" b="1" dirty="0">
              <a:latin typeface="Arial"/>
              <a:cs typeface="Arial"/>
            </a:endParaRPr>
          </a:p>
        </p:txBody>
      </p:sp>
      <p:sp>
        <p:nvSpPr>
          <p:cNvPr id="10" name="文字方塊 9">
            <a:extLst>
              <a:ext uri="{FF2B5EF4-FFF2-40B4-BE49-F238E27FC236}">
                <a16:creationId xmlns:a16="http://schemas.microsoft.com/office/drawing/2014/main" id="{73237E86-EF09-9F34-DC57-A7CCD929458C}"/>
              </a:ext>
            </a:extLst>
          </p:cNvPr>
          <p:cNvSpPr txBox="1"/>
          <p:nvPr/>
        </p:nvSpPr>
        <p:spPr>
          <a:xfrm>
            <a:off x="6734175" y="6141729"/>
            <a:ext cx="5486400" cy="400110"/>
          </a:xfrm>
          <a:prstGeom prst="rect">
            <a:avLst/>
          </a:prstGeom>
          <a:noFill/>
        </p:spPr>
        <p:txBody>
          <a:bodyPr wrap="square" rtlCol="0">
            <a:spAutoFit/>
          </a:bodyPr>
          <a:lstStyle/>
          <a:p>
            <a:r>
              <a:rPr kumimoji="1" lang="en-US" altLang="zh-TW" sz="1000" dirty="0"/>
              <a:t>Source: J. Liao et al., "A Light Weight Model for Active Speaker Detection," 2023 IEEE/CVF Conference on Computer Vision and Pattern Recognition (CVPR), Vancouver, BC, Canada, 2023, pp. 22932-22941</a:t>
            </a:r>
            <a:endParaRPr kumimoji="1" lang="zh-TW" altLang="en-US" sz="1000" dirty="0"/>
          </a:p>
        </p:txBody>
      </p:sp>
      <p:pic>
        <p:nvPicPr>
          <p:cNvPr id="12" name="圖片 11">
            <a:extLst>
              <a:ext uri="{FF2B5EF4-FFF2-40B4-BE49-F238E27FC236}">
                <a16:creationId xmlns:a16="http://schemas.microsoft.com/office/drawing/2014/main" id="{562FDDA9-EEF7-1816-DBF1-76F153A2ED96}"/>
              </a:ext>
            </a:extLst>
          </p:cNvPr>
          <p:cNvPicPr>
            <a:picLocks noChangeAspect="1"/>
          </p:cNvPicPr>
          <p:nvPr/>
        </p:nvPicPr>
        <p:blipFill rotWithShape="1">
          <a:blip r:embed="rId3">
            <a:extLst>
              <a:ext uri="{28A0092B-C50C-407E-A947-70E740481C1C}">
                <a14:useLocalDpi xmlns:a14="http://schemas.microsoft.com/office/drawing/2010/main" val="0"/>
              </a:ext>
            </a:extLst>
          </a:blip>
          <a:srcRect b="22419"/>
          <a:stretch/>
        </p:blipFill>
        <p:spPr>
          <a:xfrm>
            <a:off x="811044" y="2301213"/>
            <a:ext cx="10569912" cy="3755803"/>
          </a:xfrm>
          <a:prstGeom prst="rect">
            <a:avLst/>
          </a:prstGeom>
        </p:spPr>
      </p:pic>
      <p:sp>
        <p:nvSpPr>
          <p:cNvPr id="4" name="向下箭號 3">
            <a:extLst>
              <a:ext uri="{FF2B5EF4-FFF2-40B4-BE49-F238E27FC236}">
                <a16:creationId xmlns:a16="http://schemas.microsoft.com/office/drawing/2014/main" id="{F841AA8D-4793-D51F-C4E3-237753588B90}"/>
              </a:ext>
            </a:extLst>
          </p:cNvPr>
          <p:cNvSpPr/>
          <p:nvPr/>
        </p:nvSpPr>
        <p:spPr>
          <a:xfrm>
            <a:off x="8934616" y="2403942"/>
            <a:ext cx="76200" cy="36578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6" name="向下箭號 5">
            <a:extLst>
              <a:ext uri="{FF2B5EF4-FFF2-40B4-BE49-F238E27FC236}">
                <a16:creationId xmlns:a16="http://schemas.microsoft.com/office/drawing/2014/main" id="{AB743667-1C7A-13A8-40F6-3EBA41A5BEE6}"/>
              </a:ext>
            </a:extLst>
          </p:cNvPr>
          <p:cNvSpPr/>
          <p:nvPr/>
        </p:nvSpPr>
        <p:spPr>
          <a:xfrm>
            <a:off x="10119686" y="2403943"/>
            <a:ext cx="76200" cy="36578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向下箭號 6">
            <a:extLst>
              <a:ext uri="{FF2B5EF4-FFF2-40B4-BE49-F238E27FC236}">
                <a16:creationId xmlns:a16="http://schemas.microsoft.com/office/drawing/2014/main" id="{C94E5046-1060-04C3-7975-1E790B2CC561}"/>
              </a:ext>
            </a:extLst>
          </p:cNvPr>
          <p:cNvSpPr/>
          <p:nvPr/>
        </p:nvSpPr>
        <p:spPr>
          <a:xfrm rot="10800000">
            <a:off x="11159656" y="2403942"/>
            <a:ext cx="76200" cy="36578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1426735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E55DCD61-2DFD-AEC1-F233-DC9C48FB1B6A}"/>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23</a:t>
            </a:fld>
            <a:endParaRPr lang="en-US" altLang="zh-TW" dirty="0"/>
          </a:p>
        </p:txBody>
      </p:sp>
      <p:sp>
        <p:nvSpPr>
          <p:cNvPr id="2" name="object 2"/>
          <p:cNvSpPr txBox="1">
            <a:spLocks noGrp="1"/>
          </p:cNvSpPr>
          <p:nvPr>
            <p:ph type="title"/>
          </p:nvPr>
        </p:nvSpPr>
        <p:spPr>
          <a:xfrm>
            <a:off x="1781022" y="377444"/>
            <a:ext cx="8353578" cy="574040"/>
          </a:xfrm>
          <a:prstGeom prst="rect">
            <a:avLst/>
          </a:prstGeom>
        </p:spPr>
        <p:txBody>
          <a:bodyPr vert="horz" wrap="square" lIns="0" tIns="12700" rIns="0" bIns="0" rtlCol="0">
            <a:spAutoFit/>
          </a:bodyPr>
          <a:lstStyle/>
          <a:p>
            <a:pPr marL="12700">
              <a:lnSpc>
                <a:spcPct val="100000"/>
              </a:lnSpc>
              <a:spcBef>
                <a:spcPts val="100"/>
              </a:spcBef>
            </a:pPr>
            <a:r>
              <a:rPr lang="en-US" altLang="zh-TW" sz="3600" dirty="0"/>
              <a:t>Expect Result</a:t>
            </a:r>
            <a:endParaRPr lang="en-US" sz="3600" dirty="0"/>
          </a:p>
        </p:txBody>
      </p:sp>
      <p:sp>
        <p:nvSpPr>
          <p:cNvPr id="3" name="object 3"/>
          <p:cNvSpPr txBox="1"/>
          <p:nvPr/>
        </p:nvSpPr>
        <p:spPr>
          <a:xfrm>
            <a:off x="764540" y="1368191"/>
            <a:ext cx="10360660" cy="540533"/>
          </a:xfrm>
          <a:prstGeom prst="rect">
            <a:avLst/>
          </a:prstGeom>
        </p:spPr>
        <p:txBody>
          <a:bodyPr vert="horz" wrap="square" lIns="0" tIns="108585" rIns="0" bIns="0" rtlCol="0">
            <a:spAutoFit/>
          </a:bodyPr>
          <a:lstStyle/>
          <a:p>
            <a:pPr marL="469900" indent="-457200">
              <a:lnSpc>
                <a:spcPct val="100000"/>
              </a:lnSpc>
              <a:spcBef>
                <a:spcPts val="855"/>
              </a:spcBef>
              <a:buSzPct val="81250"/>
              <a:buFont typeface="Wingdings"/>
              <a:buChar char=""/>
              <a:tabLst>
                <a:tab pos="469265" algn="l"/>
                <a:tab pos="469900" algn="l"/>
              </a:tabLst>
            </a:pPr>
            <a:r>
              <a:rPr lang="en-US" sz="2800" b="1" spc="-5" dirty="0">
                <a:solidFill>
                  <a:srgbClr val="10253F"/>
                </a:solidFill>
                <a:latin typeface="Arial"/>
                <a:cs typeface="Arial"/>
              </a:rPr>
              <a:t>Impact of the number of frames on the detection speed</a:t>
            </a:r>
            <a:endParaRPr lang="en-US" sz="2800" b="1" dirty="0">
              <a:latin typeface="Arial"/>
              <a:cs typeface="Arial"/>
            </a:endParaRPr>
          </a:p>
        </p:txBody>
      </p:sp>
      <p:sp>
        <p:nvSpPr>
          <p:cNvPr id="10" name="文字方塊 9">
            <a:extLst>
              <a:ext uri="{FF2B5EF4-FFF2-40B4-BE49-F238E27FC236}">
                <a16:creationId xmlns:a16="http://schemas.microsoft.com/office/drawing/2014/main" id="{73237E86-EF09-9F34-DC57-A7CCD929458C}"/>
              </a:ext>
            </a:extLst>
          </p:cNvPr>
          <p:cNvSpPr txBox="1"/>
          <p:nvPr/>
        </p:nvSpPr>
        <p:spPr>
          <a:xfrm>
            <a:off x="6734175" y="6141729"/>
            <a:ext cx="5486400" cy="400110"/>
          </a:xfrm>
          <a:prstGeom prst="rect">
            <a:avLst/>
          </a:prstGeom>
          <a:noFill/>
        </p:spPr>
        <p:txBody>
          <a:bodyPr wrap="square" rtlCol="0">
            <a:spAutoFit/>
          </a:bodyPr>
          <a:lstStyle/>
          <a:p>
            <a:r>
              <a:rPr kumimoji="1" lang="en-US" altLang="zh-TW" sz="1000" dirty="0"/>
              <a:t>Source: J. Liao et al., "A Light Weight Model for Active Speaker Detection," 2023 IEEE/CVF Conference on Computer Vision and Pattern Recognition (CVPR), Vancouver, BC, Canada, 2023, pp. 22932-22941</a:t>
            </a:r>
            <a:endParaRPr kumimoji="1" lang="zh-TW" altLang="en-US" sz="1000" dirty="0"/>
          </a:p>
        </p:txBody>
      </p:sp>
      <p:pic>
        <p:nvPicPr>
          <p:cNvPr id="9" name="圖片 8">
            <a:extLst>
              <a:ext uri="{FF2B5EF4-FFF2-40B4-BE49-F238E27FC236}">
                <a16:creationId xmlns:a16="http://schemas.microsoft.com/office/drawing/2014/main" id="{52C4CC9C-0B0D-3436-2C76-C6B05DB11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87" y="2557711"/>
            <a:ext cx="9728765" cy="2873475"/>
          </a:xfrm>
          <a:prstGeom prst="rect">
            <a:avLst/>
          </a:prstGeom>
        </p:spPr>
      </p:pic>
      <p:sp>
        <p:nvSpPr>
          <p:cNvPr id="4" name="向下箭號 3">
            <a:extLst>
              <a:ext uri="{FF2B5EF4-FFF2-40B4-BE49-F238E27FC236}">
                <a16:creationId xmlns:a16="http://schemas.microsoft.com/office/drawing/2014/main" id="{982A52A2-1E51-2F17-2395-7E7FCE22D799}"/>
              </a:ext>
            </a:extLst>
          </p:cNvPr>
          <p:cNvSpPr/>
          <p:nvPr/>
        </p:nvSpPr>
        <p:spPr>
          <a:xfrm rot="10800000">
            <a:off x="10287000" y="2895600"/>
            <a:ext cx="167314" cy="444299"/>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 name="向下箭號 5">
            <a:extLst>
              <a:ext uri="{FF2B5EF4-FFF2-40B4-BE49-F238E27FC236}">
                <a16:creationId xmlns:a16="http://schemas.microsoft.com/office/drawing/2014/main" id="{F3B828C3-94C4-9A28-5BE7-28E3F424284C}"/>
              </a:ext>
            </a:extLst>
          </p:cNvPr>
          <p:cNvSpPr/>
          <p:nvPr/>
        </p:nvSpPr>
        <p:spPr>
          <a:xfrm>
            <a:off x="8991600" y="2920116"/>
            <a:ext cx="167314" cy="444299"/>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1113833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E55DCD61-2DFD-AEC1-F233-DC9C48FB1B6A}"/>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24</a:t>
            </a:fld>
            <a:endParaRPr lang="en-US" altLang="zh-TW" dirty="0"/>
          </a:p>
        </p:txBody>
      </p:sp>
      <p:sp>
        <p:nvSpPr>
          <p:cNvPr id="2" name="object 2"/>
          <p:cNvSpPr txBox="1">
            <a:spLocks noGrp="1"/>
          </p:cNvSpPr>
          <p:nvPr>
            <p:ph type="title"/>
          </p:nvPr>
        </p:nvSpPr>
        <p:spPr>
          <a:xfrm>
            <a:off x="1781022" y="377444"/>
            <a:ext cx="8353578" cy="574040"/>
          </a:xfrm>
          <a:prstGeom prst="rect">
            <a:avLst/>
          </a:prstGeom>
        </p:spPr>
        <p:txBody>
          <a:bodyPr vert="horz" wrap="square" lIns="0" tIns="12700" rIns="0" bIns="0" rtlCol="0">
            <a:spAutoFit/>
          </a:bodyPr>
          <a:lstStyle/>
          <a:p>
            <a:pPr marL="12700">
              <a:lnSpc>
                <a:spcPct val="100000"/>
              </a:lnSpc>
              <a:spcBef>
                <a:spcPts val="100"/>
              </a:spcBef>
            </a:pPr>
            <a:r>
              <a:rPr lang="en-US" altLang="zh-TW" sz="3600" dirty="0"/>
              <a:t>Expect Result: Qualitative Analysis </a:t>
            </a:r>
            <a:endParaRPr lang="en-US" sz="3600" dirty="0"/>
          </a:p>
        </p:txBody>
      </p:sp>
      <p:sp>
        <p:nvSpPr>
          <p:cNvPr id="3" name="object 3"/>
          <p:cNvSpPr txBox="1"/>
          <p:nvPr/>
        </p:nvSpPr>
        <p:spPr>
          <a:xfrm>
            <a:off x="764540" y="1368191"/>
            <a:ext cx="10360660" cy="478977"/>
          </a:xfrm>
          <a:prstGeom prst="rect">
            <a:avLst/>
          </a:prstGeom>
        </p:spPr>
        <p:txBody>
          <a:bodyPr vert="horz" wrap="square" lIns="0" tIns="108585" rIns="0" bIns="0" rtlCol="0">
            <a:spAutoFit/>
          </a:bodyPr>
          <a:lstStyle/>
          <a:p>
            <a:pPr marL="469900" indent="-457200">
              <a:lnSpc>
                <a:spcPct val="100000"/>
              </a:lnSpc>
              <a:spcBef>
                <a:spcPts val="855"/>
              </a:spcBef>
              <a:buSzPct val="81250"/>
              <a:buFont typeface="Wingdings"/>
              <a:buChar char=""/>
              <a:tabLst>
                <a:tab pos="469265" algn="l"/>
                <a:tab pos="469900" algn="l"/>
              </a:tabLst>
            </a:pPr>
            <a:r>
              <a:rPr lang="en-US" sz="2400" b="1" spc="-5" dirty="0">
                <a:solidFill>
                  <a:srgbClr val="10253F"/>
                </a:solidFill>
                <a:latin typeface="Arial"/>
                <a:cs typeface="Arial"/>
              </a:rPr>
              <a:t>Performance breakdown</a:t>
            </a:r>
            <a:endParaRPr lang="en-US" sz="2400" b="1" dirty="0">
              <a:latin typeface="Arial"/>
              <a:cs typeface="Arial"/>
            </a:endParaRPr>
          </a:p>
        </p:txBody>
      </p:sp>
      <p:sp>
        <p:nvSpPr>
          <p:cNvPr id="10" name="文字方塊 9">
            <a:extLst>
              <a:ext uri="{FF2B5EF4-FFF2-40B4-BE49-F238E27FC236}">
                <a16:creationId xmlns:a16="http://schemas.microsoft.com/office/drawing/2014/main" id="{73237E86-EF09-9F34-DC57-A7CCD929458C}"/>
              </a:ext>
            </a:extLst>
          </p:cNvPr>
          <p:cNvSpPr txBox="1"/>
          <p:nvPr/>
        </p:nvSpPr>
        <p:spPr>
          <a:xfrm>
            <a:off x="6734175" y="6141729"/>
            <a:ext cx="5486400" cy="400110"/>
          </a:xfrm>
          <a:prstGeom prst="rect">
            <a:avLst/>
          </a:prstGeom>
          <a:noFill/>
        </p:spPr>
        <p:txBody>
          <a:bodyPr wrap="square" rtlCol="0">
            <a:spAutoFit/>
          </a:bodyPr>
          <a:lstStyle/>
          <a:p>
            <a:r>
              <a:rPr kumimoji="1" lang="en-US" altLang="zh-TW" sz="1000" dirty="0"/>
              <a:t>Source: J. Liao et al., "A Light Weight Model for Active Speaker Detection," 2023 IEEE/CVF Conference on Computer Vision and Pattern Recognition (CVPR), Vancouver, BC, Canada, 2023, pp. 22932-22941</a:t>
            </a:r>
            <a:endParaRPr kumimoji="1" lang="zh-TW" altLang="en-US" sz="1000" dirty="0"/>
          </a:p>
        </p:txBody>
      </p:sp>
      <p:pic>
        <p:nvPicPr>
          <p:cNvPr id="6" name="圖片 5">
            <a:extLst>
              <a:ext uri="{FF2B5EF4-FFF2-40B4-BE49-F238E27FC236}">
                <a16:creationId xmlns:a16="http://schemas.microsoft.com/office/drawing/2014/main" id="{4E6A374A-F3B1-9DAB-B83A-B1A3575DCE0A}"/>
              </a:ext>
            </a:extLst>
          </p:cNvPr>
          <p:cNvPicPr>
            <a:picLocks noChangeAspect="1"/>
          </p:cNvPicPr>
          <p:nvPr/>
        </p:nvPicPr>
        <p:blipFill rotWithShape="1">
          <a:blip r:embed="rId3">
            <a:extLst>
              <a:ext uri="{28A0092B-C50C-407E-A947-70E740481C1C}">
                <a14:useLocalDpi xmlns:a14="http://schemas.microsoft.com/office/drawing/2010/main" val="0"/>
              </a:ext>
            </a:extLst>
          </a:blip>
          <a:srcRect b="50935"/>
          <a:stretch/>
        </p:blipFill>
        <p:spPr>
          <a:xfrm>
            <a:off x="180822" y="2056616"/>
            <a:ext cx="5915178" cy="3800601"/>
          </a:xfrm>
          <a:prstGeom prst="rect">
            <a:avLst/>
          </a:prstGeom>
        </p:spPr>
      </p:pic>
      <p:pic>
        <p:nvPicPr>
          <p:cNvPr id="7" name="圖片 6">
            <a:extLst>
              <a:ext uri="{FF2B5EF4-FFF2-40B4-BE49-F238E27FC236}">
                <a16:creationId xmlns:a16="http://schemas.microsoft.com/office/drawing/2014/main" id="{F6BB2A6D-D9D4-C366-D8D2-E4634FB68AFC}"/>
              </a:ext>
            </a:extLst>
          </p:cNvPr>
          <p:cNvPicPr>
            <a:picLocks noChangeAspect="1"/>
          </p:cNvPicPr>
          <p:nvPr/>
        </p:nvPicPr>
        <p:blipFill rotWithShape="1">
          <a:blip r:embed="rId3">
            <a:extLst>
              <a:ext uri="{28A0092B-C50C-407E-A947-70E740481C1C}">
                <a14:useLocalDpi xmlns:a14="http://schemas.microsoft.com/office/drawing/2010/main" val="0"/>
              </a:ext>
            </a:extLst>
          </a:blip>
          <a:srcRect t="49186"/>
          <a:stretch/>
        </p:blipFill>
        <p:spPr>
          <a:xfrm>
            <a:off x="5964204" y="1988883"/>
            <a:ext cx="5915178" cy="3936066"/>
          </a:xfrm>
          <a:prstGeom prst="rect">
            <a:avLst/>
          </a:prstGeom>
        </p:spPr>
      </p:pic>
      <p:sp>
        <p:nvSpPr>
          <p:cNvPr id="4" name="文字方塊 3">
            <a:extLst>
              <a:ext uri="{FF2B5EF4-FFF2-40B4-BE49-F238E27FC236}">
                <a16:creationId xmlns:a16="http://schemas.microsoft.com/office/drawing/2014/main" id="{125AD619-A5EA-8D95-147C-BE065697F012}"/>
              </a:ext>
            </a:extLst>
          </p:cNvPr>
          <p:cNvSpPr txBox="1"/>
          <p:nvPr/>
        </p:nvSpPr>
        <p:spPr>
          <a:xfrm>
            <a:off x="6734175" y="5257800"/>
            <a:ext cx="1952625" cy="369332"/>
          </a:xfrm>
          <a:prstGeom prst="rect">
            <a:avLst/>
          </a:prstGeom>
          <a:noFill/>
        </p:spPr>
        <p:txBody>
          <a:bodyPr wrap="square" rtlCol="0">
            <a:spAutoFit/>
          </a:bodyPr>
          <a:lstStyle/>
          <a:p>
            <a:r>
              <a:rPr kumimoji="1" lang="en-US" altLang="zh-TW" dirty="0"/>
              <a:t>??? X ??? pixels</a:t>
            </a:r>
            <a:endParaRPr kumimoji="1" lang="zh-TW" altLang="en-US" dirty="0"/>
          </a:p>
        </p:txBody>
      </p:sp>
    </p:spTree>
    <p:extLst>
      <p:ext uri="{BB962C8B-B14F-4D97-AF65-F5344CB8AC3E}">
        <p14:creationId xmlns:p14="http://schemas.microsoft.com/office/powerpoint/2010/main" val="4062525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E55DCD61-2DFD-AEC1-F233-DC9C48FB1B6A}"/>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25</a:t>
            </a:fld>
            <a:endParaRPr lang="en-US" altLang="zh-TW" dirty="0"/>
          </a:p>
        </p:txBody>
      </p:sp>
      <p:sp>
        <p:nvSpPr>
          <p:cNvPr id="2" name="object 2"/>
          <p:cNvSpPr txBox="1">
            <a:spLocks noGrp="1"/>
          </p:cNvSpPr>
          <p:nvPr>
            <p:ph type="title"/>
          </p:nvPr>
        </p:nvSpPr>
        <p:spPr>
          <a:xfrm>
            <a:off x="1781022" y="377444"/>
            <a:ext cx="4598670" cy="574040"/>
          </a:xfrm>
          <a:prstGeom prst="rect">
            <a:avLst/>
          </a:prstGeom>
        </p:spPr>
        <p:txBody>
          <a:bodyPr vert="horz" wrap="square" lIns="0" tIns="12700" rIns="0" bIns="0" rtlCol="0">
            <a:spAutoFit/>
          </a:bodyPr>
          <a:lstStyle/>
          <a:p>
            <a:pPr marL="12700">
              <a:lnSpc>
                <a:spcPct val="100000"/>
              </a:lnSpc>
              <a:spcBef>
                <a:spcPts val="100"/>
              </a:spcBef>
            </a:pPr>
            <a:r>
              <a:rPr lang="en-US" sz="3600" spc="-5" dirty="0"/>
              <a:t>Outline</a:t>
            </a:r>
            <a:endParaRPr sz="3600" dirty="0"/>
          </a:p>
        </p:txBody>
      </p:sp>
      <p:sp>
        <p:nvSpPr>
          <p:cNvPr id="3" name="object 3"/>
          <p:cNvSpPr txBox="1"/>
          <p:nvPr/>
        </p:nvSpPr>
        <p:spPr>
          <a:xfrm>
            <a:off x="764540" y="1368191"/>
            <a:ext cx="5290185" cy="2374368"/>
          </a:xfrm>
          <a:prstGeom prst="rect">
            <a:avLst/>
          </a:prstGeom>
        </p:spPr>
        <p:txBody>
          <a:bodyPr vert="horz" wrap="square" lIns="0" tIns="108585" rIns="0" bIns="0" rtlCol="0">
            <a:spAutoFit/>
          </a:bodyPr>
          <a:lstStyle/>
          <a:p>
            <a:pPr marL="469900" indent="-457200">
              <a:lnSpc>
                <a:spcPct val="100000"/>
              </a:lnSpc>
              <a:spcBef>
                <a:spcPts val="855"/>
              </a:spcBef>
              <a:buSzPct val="81250"/>
              <a:buFont typeface="Wingdings"/>
              <a:buChar char=""/>
              <a:tabLst>
                <a:tab pos="469265" algn="l"/>
                <a:tab pos="469900" algn="l"/>
              </a:tabLst>
            </a:pPr>
            <a:r>
              <a:rPr lang="en-US" sz="3200" b="1" spc="-5" dirty="0">
                <a:solidFill>
                  <a:schemeClr val="bg1">
                    <a:lumMod val="85000"/>
                  </a:schemeClr>
                </a:solidFill>
                <a:latin typeface="Arial"/>
                <a:cs typeface="Arial"/>
              </a:rPr>
              <a:t>Introduction</a:t>
            </a:r>
          </a:p>
          <a:p>
            <a:pPr marL="469900" indent="-457200">
              <a:lnSpc>
                <a:spcPct val="100000"/>
              </a:lnSpc>
              <a:spcBef>
                <a:spcPts val="855"/>
              </a:spcBef>
              <a:buSzPct val="81250"/>
              <a:buFont typeface="Wingdings"/>
              <a:buChar char=""/>
              <a:tabLst>
                <a:tab pos="469265" algn="l"/>
                <a:tab pos="469900" algn="l"/>
              </a:tabLst>
            </a:pPr>
            <a:r>
              <a:rPr lang="en-US" sz="3200" b="1" spc="-25" dirty="0">
                <a:solidFill>
                  <a:schemeClr val="bg1">
                    <a:lumMod val="85000"/>
                  </a:schemeClr>
                </a:solidFill>
                <a:latin typeface="Arial"/>
                <a:cs typeface="Arial"/>
              </a:rPr>
              <a:t>Proposed Method</a:t>
            </a:r>
            <a:endParaRPr sz="3200" b="1" dirty="0">
              <a:solidFill>
                <a:schemeClr val="bg1">
                  <a:lumMod val="85000"/>
                </a:schemeClr>
              </a:solidFill>
              <a:latin typeface="Arial"/>
              <a:cs typeface="Arial"/>
            </a:endParaRPr>
          </a:p>
          <a:p>
            <a:pPr marL="469900" indent="-457200">
              <a:lnSpc>
                <a:spcPct val="100000"/>
              </a:lnSpc>
              <a:spcBef>
                <a:spcPts val="730"/>
              </a:spcBef>
              <a:buSzPct val="81250"/>
              <a:buFont typeface="Wingdings"/>
              <a:buChar char=""/>
              <a:tabLst>
                <a:tab pos="469265" algn="l"/>
                <a:tab pos="469900" algn="l"/>
              </a:tabLst>
            </a:pPr>
            <a:r>
              <a:rPr lang="en-US" sz="3200" b="1" spc="-5" dirty="0">
                <a:solidFill>
                  <a:schemeClr val="bg1">
                    <a:lumMod val="85000"/>
                  </a:schemeClr>
                </a:solidFill>
                <a:latin typeface="Arial"/>
                <a:cs typeface="Arial"/>
              </a:rPr>
              <a:t>Expect Result</a:t>
            </a:r>
          </a:p>
          <a:p>
            <a:pPr marL="469900" indent="-457200">
              <a:lnSpc>
                <a:spcPct val="100000"/>
              </a:lnSpc>
              <a:spcBef>
                <a:spcPts val="730"/>
              </a:spcBef>
              <a:buSzPct val="81250"/>
              <a:buFont typeface="Wingdings"/>
              <a:buChar char=""/>
              <a:tabLst>
                <a:tab pos="469265" algn="l"/>
                <a:tab pos="469900" algn="l"/>
              </a:tabLst>
            </a:pPr>
            <a:r>
              <a:rPr lang="en-US" sz="3200" b="1" spc="-5" dirty="0">
                <a:solidFill>
                  <a:srgbClr val="10253F"/>
                </a:solidFill>
                <a:latin typeface="Arial"/>
                <a:cs typeface="Arial"/>
              </a:rPr>
              <a:t>Summary</a:t>
            </a:r>
          </a:p>
        </p:txBody>
      </p:sp>
    </p:spTree>
    <p:extLst>
      <p:ext uri="{BB962C8B-B14F-4D97-AF65-F5344CB8AC3E}">
        <p14:creationId xmlns:p14="http://schemas.microsoft.com/office/powerpoint/2010/main" val="3757096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E55DCD61-2DFD-AEC1-F233-DC9C48FB1B6A}"/>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26</a:t>
            </a:fld>
            <a:endParaRPr lang="en-US" altLang="zh-TW" dirty="0"/>
          </a:p>
        </p:txBody>
      </p:sp>
      <p:sp>
        <p:nvSpPr>
          <p:cNvPr id="2" name="object 2"/>
          <p:cNvSpPr txBox="1">
            <a:spLocks noGrp="1"/>
          </p:cNvSpPr>
          <p:nvPr>
            <p:ph type="title"/>
          </p:nvPr>
        </p:nvSpPr>
        <p:spPr>
          <a:xfrm>
            <a:off x="1781022" y="377444"/>
            <a:ext cx="4598670" cy="574040"/>
          </a:xfrm>
          <a:prstGeom prst="rect">
            <a:avLst/>
          </a:prstGeom>
        </p:spPr>
        <p:txBody>
          <a:bodyPr vert="horz" wrap="square" lIns="0" tIns="12700" rIns="0" bIns="0" rtlCol="0">
            <a:spAutoFit/>
          </a:bodyPr>
          <a:lstStyle/>
          <a:p>
            <a:pPr marL="12700">
              <a:lnSpc>
                <a:spcPct val="100000"/>
              </a:lnSpc>
              <a:spcBef>
                <a:spcPts val="100"/>
              </a:spcBef>
            </a:pPr>
            <a:r>
              <a:rPr lang="en-US" altLang="zh-TW" sz="3600" dirty="0"/>
              <a:t>Summary</a:t>
            </a:r>
            <a:endParaRPr sz="3600" dirty="0"/>
          </a:p>
        </p:txBody>
      </p:sp>
      <p:sp>
        <p:nvSpPr>
          <p:cNvPr id="3" name="object 3"/>
          <p:cNvSpPr txBox="1"/>
          <p:nvPr/>
        </p:nvSpPr>
        <p:spPr>
          <a:xfrm>
            <a:off x="764540" y="1368191"/>
            <a:ext cx="11427460" cy="5765040"/>
          </a:xfrm>
          <a:prstGeom prst="rect">
            <a:avLst/>
          </a:prstGeom>
        </p:spPr>
        <p:txBody>
          <a:bodyPr vert="horz" wrap="square" lIns="0" tIns="108585" rIns="0" bIns="0" rtlCol="0">
            <a:spAutoFit/>
          </a:bodyPr>
          <a:lstStyle/>
          <a:p>
            <a:pPr marL="12700">
              <a:spcBef>
                <a:spcPts val="855"/>
              </a:spcBef>
              <a:buSzPct val="81250"/>
              <a:tabLst>
                <a:tab pos="469265" algn="l"/>
                <a:tab pos="469900" algn="l"/>
              </a:tabLst>
            </a:pPr>
            <a:r>
              <a:rPr lang="en-US" altLang="zh-TW" sz="3000" b="1" spc="-5" dirty="0">
                <a:solidFill>
                  <a:srgbClr val="10253F"/>
                </a:solidFill>
                <a:latin typeface="Arial"/>
                <a:cs typeface="Arial"/>
              </a:rPr>
              <a:t>(6 points)</a:t>
            </a:r>
          </a:p>
          <a:p>
            <a:pPr marL="469900" indent="-457200">
              <a:spcBef>
                <a:spcPts val="855"/>
              </a:spcBef>
              <a:buSzPct val="81250"/>
              <a:buFont typeface="Wingdings"/>
              <a:buChar char=""/>
              <a:tabLst>
                <a:tab pos="469265" algn="l"/>
                <a:tab pos="469900" algn="l"/>
              </a:tabLst>
            </a:pPr>
            <a:r>
              <a:rPr lang="en-US" altLang="zh-TW" sz="3000" b="1" spc="-5" dirty="0">
                <a:solidFill>
                  <a:srgbClr val="10253F"/>
                </a:solidFill>
                <a:latin typeface="Arial"/>
                <a:cs typeface="Arial"/>
              </a:rPr>
              <a:t>Purpose: </a:t>
            </a:r>
          </a:p>
          <a:p>
            <a:pPr marL="469900" lvl="1">
              <a:spcBef>
                <a:spcPts val="855"/>
              </a:spcBef>
              <a:buSzPct val="81250"/>
              <a:tabLst>
                <a:tab pos="469265" algn="l"/>
                <a:tab pos="469900" algn="l"/>
              </a:tabLst>
            </a:pPr>
            <a:r>
              <a:rPr lang="en-US" altLang="zh-TW" sz="3000" spc="-5" dirty="0">
                <a:solidFill>
                  <a:srgbClr val="10253F"/>
                </a:solidFill>
                <a:latin typeface="Arial"/>
                <a:cs typeface="Arial"/>
              </a:rPr>
              <a:t>To develop an Active Speaker Detection System</a:t>
            </a:r>
          </a:p>
          <a:p>
            <a:pPr marL="469900" indent="-457200">
              <a:lnSpc>
                <a:spcPct val="100000"/>
              </a:lnSpc>
              <a:spcBef>
                <a:spcPts val="855"/>
              </a:spcBef>
              <a:buSzPct val="81250"/>
              <a:buFont typeface="Wingdings"/>
              <a:buChar char=""/>
              <a:tabLst>
                <a:tab pos="469265" algn="l"/>
                <a:tab pos="469900" algn="l"/>
              </a:tabLst>
            </a:pPr>
            <a:r>
              <a:rPr lang="en-US" altLang="zh-TW" sz="3000" b="1" spc="-5" dirty="0">
                <a:solidFill>
                  <a:srgbClr val="10253F"/>
                </a:solidFill>
                <a:latin typeface="Arial"/>
                <a:cs typeface="Arial"/>
              </a:rPr>
              <a:t>Method:</a:t>
            </a:r>
          </a:p>
          <a:p>
            <a:pPr marL="927100" lvl="1" indent="-457200">
              <a:spcBef>
                <a:spcPts val="855"/>
              </a:spcBef>
              <a:buSzPct val="81250"/>
              <a:buFont typeface="Wingdings" pitchFamily="2" charset="2"/>
              <a:buChar char="l"/>
              <a:tabLst>
                <a:tab pos="469265" algn="l"/>
                <a:tab pos="469900" algn="l"/>
              </a:tabLst>
            </a:pPr>
            <a:r>
              <a:rPr lang="en-US" altLang="zh-TW" sz="3000" spc="-5" dirty="0">
                <a:solidFill>
                  <a:srgbClr val="10253F"/>
                </a:solidFill>
                <a:latin typeface="Arial"/>
                <a:cs typeface="Arial"/>
              </a:rPr>
              <a:t>Nvidia Jetson Nano Developer Kit 2GB </a:t>
            </a:r>
          </a:p>
          <a:p>
            <a:pPr marL="927100" lvl="1" indent="-457200">
              <a:spcBef>
                <a:spcPts val="855"/>
              </a:spcBef>
              <a:buSzPct val="81250"/>
              <a:buFont typeface="Wingdings" pitchFamily="2" charset="2"/>
              <a:buChar char="l"/>
              <a:tabLst>
                <a:tab pos="469265" algn="l"/>
                <a:tab pos="469900" algn="l"/>
              </a:tabLst>
            </a:pPr>
            <a:r>
              <a:rPr lang="en-US" altLang="zh-TW" sz="3000" spc="-5" dirty="0">
                <a:solidFill>
                  <a:srgbClr val="10253F"/>
                </a:solidFill>
                <a:latin typeface="Arial"/>
                <a:cs typeface="Arial"/>
              </a:rPr>
              <a:t>Visual Feature Encoder, Audio Feature Encoder, Detector</a:t>
            </a:r>
          </a:p>
          <a:p>
            <a:pPr marL="469900" indent="-457200">
              <a:lnSpc>
                <a:spcPct val="100000"/>
              </a:lnSpc>
              <a:spcBef>
                <a:spcPts val="855"/>
              </a:spcBef>
              <a:buSzPct val="81250"/>
              <a:buFont typeface="Wingdings"/>
              <a:buChar char=""/>
              <a:tabLst>
                <a:tab pos="469265" algn="l"/>
                <a:tab pos="469900" algn="l"/>
              </a:tabLst>
            </a:pPr>
            <a:r>
              <a:rPr lang="en-US" altLang="zh-TW" sz="3000" b="1" spc="-5" dirty="0">
                <a:solidFill>
                  <a:srgbClr val="10253F"/>
                </a:solidFill>
                <a:latin typeface="Arial"/>
                <a:cs typeface="Arial"/>
              </a:rPr>
              <a:t>Expect Result:</a:t>
            </a:r>
          </a:p>
          <a:p>
            <a:pPr marL="12700">
              <a:lnSpc>
                <a:spcPct val="100000"/>
              </a:lnSpc>
              <a:spcBef>
                <a:spcPts val="855"/>
              </a:spcBef>
              <a:buSzPct val="81250"/>
              <a:tabLst>
                <a:tab pos="469265" algn="l"/>
                <a:tab pos="469900" algn="l"/>
              </a:tabLst>
            </a:pPr>
            <a:r>
              <a:rPr lang="en-US" altLang="zh-TW" sz="3000" b="1" spc="-5" dirty="0">
                <a:solidFill>
                  <a:srgbClr val="10253F"/>
                </a:solidFill>
                <a:latin typeface="Arial"/>
                <a:cs typeface="Arial"/>
              </a:rPr>
              <a:t>	</a:t>
            </a:r>
            <a:r>
              <a:rPr lang="en-US" altLang="zh-TW" sz="3000" spc="-5" dirty="0">
                <a:solidFill>
                  <a:srgbClr val="10253F"/>
                </a:solidFill>
                <a:latin typeface="Arial"/>
                <a:cs typeface="Arial"/>
              </a:rPr>
              <a:t>Show active speaker with bounding box in every frame</a:t>
            </a:r>
          </a:p>
          <a:p>
            <a:pPr marL="469900" indent="-457200">
              <a:lnSpc>
                <a:spcPct val="100000"/>
              </a:lnSpc>
              <a:spcBef>
                <a:spcPts val="855"/>
              </a:spcBef>
              <a:buSzPct val="81250"/>
              <a:buFont typeface="Wingdings"/>
              <a:buChar char=""/>
              <a:tabLst>
                <a:tab pos="469265" algn="l"/>
                <a:tab pos="469900" algn="l"/>
              </a:tabLst>
            </a:pPr>
            <a:endParaRPr lang="en-US" altLang="zh-TW" sz="3000" b="1" dirty="0">
              <a:latin typeface="Arial"/>
              <a:cs typeface="Arial"/>
            </a:endParaRPr>
          </a:p>
          <a:p>
            <a:pPr marL="469900" indent="-457200">
              <a:lnSpc>
                <a:spcPct val="100000"/>
              </a:lnSpc>
              <a:spcBef>
                <a:spcPts val="855"/>
              </a:spcBef>
              <a:buSzPct val="81250"/>
              <a:buFont typeface="Wingdings"/>
              <a:buChar char=""/>
              <a:tabLst>
                <a:tab pos="469265" algn="l"/>
                <a:tab pos="469900" algn="l"/>
              </a:tabLst>
            </a:pPr>
            <a:endParaRPr lang="en-US" altLang="zh-TW" sz="3000" b="1" dirty="0">
              <a:latin typeface="Arial"/>
              <a:cs typeface="Arial"/>
            </a:endParaRPr>
          </a:p>
        </p:txBody>
      </p:sp>
    </p:spTree>
    <p:extLst>
      <p:ext uri="{BB962C8B-B14F-4D97-AF65-F5344CB8AC3E}">
        <p14:creationId xmlns:p14="http://schemas.microsoft.com/office/powerpoint/2010/main" val="3626845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E55DCD61-2DFD-AEC1-F233-DC9C48FB1B6A}"/>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27</a:t>
            </a:fld>
            <a:endParaRPr lang="en-US" altLang="zh-TW" dirty="0"/>
          </a:p>
        </p:txBody>
      </p:sp>
      <p:sp>
        <p:nvSpPr>
          <p:cNvPr id="2" name="object 2"/>
          <p:cNvSpPr txBox="1">
            <a:spLocks noGrp="1"/>
          </p:cNvSpPr>
          <p:nvPr>
            <p:ph type="title"/>
          </p:nvPr>
        </p:nvSpPr>
        <p:spPr>
          <a:xfrm>
            <a:off x="1781022" y="377444"/>
            <a:ext cx="4598670" cy="574040"/>
          </a:xfrm>
          <a:prstGeom prst="rect">
            <a:avLst/>
          </a:prstGeom>
        </p:spPr>
        <p:txBody>
          <a:bodyPr vert="horz" wrap="square" lIns="0" tIns="12700" rIns="0" bIns="0" rtlCol="0">
            <a:spAutoFit/>
          </a:bodyPr>
          <a:lstStyle/>
          <a:p>
            <a:pPr marL="12700">
              <a:lnSpc>
                <a:spcPct val="100000"/>
              </a:lnSpc>
              <a:spcBef>
                <a:spcPts val="100"/>
              </a:spcBef>
            </a:pPr>
            <a:r>
              <a:rPr lang="en-US" altLang="zh-TW" sz="3600" dirty="0"/>
              <a:t>Reference</a:t>
            </a:r>
            <a:endParaRPr sz="3600" dirty="0"/>
          </a:p>
        </p:txBody>
      </p:sp>
      <p:sp>
        <p:nvSpPr>
          <p:cNvPr id="3" name="object 3"/>
          <p:cNvSpPr txBox="1"/>
          <p:nvPr/>
        </p:nvSpPr>
        <p:spPr>
          <a:xfrm>
            <a:off x="764540" y="1368191"/>
            <a:ext cx="10817860" cy="1833194"/>
          </a:xfrm>
          <a:prstGeom prst="rect">
            <a:avLst/>
          </a:prstGeom>
        </p:spPr>
        <p:txBody>
          <a:bodyPr vert="horz" wrap="square" lIns="0" tIns="108585" rIns="0" bIns="0" rtlCol="0">
            <a:spAutoFit/>
          </a:bodyPr>
          <a:lstStyle/>
          <a:p>
            <a:pPr marL="12700">
              <a:lnSpc>
                <a:spcPct val="100000"/>
              </a:lnSpc>
              <a:spcBef>
                <a:spcPts val="855"/>
              </a:spcBef>
              <a:buSzPct val="81250"/>
              <a:tabLst>
                <a:tab pos="469265" algn="l"/>
                <a:tab pos="469900" algn="l"/>
              </a:tabLst>
            </a:pPr>
            <a:r>
              <a:rPr lang="en-US" altLang="zh-TW" sz="2800" dirty="0">
                <a:latin typeface="Arial"/>
                <a:cs typeface="Arial"/>
              </a:rPr>
              <a:t>[1] J. Liao et al., "A Light Weight Model for Active Speaker 	Detection," 2023 IEEE/CVF Conference on Computer Vision and 	Pattern Recognition (CVPR), Vancouver, BC, Canada, 2023, pp. 	22932-22941</a:t>
            </a:r>
          </a:p>
        </p:txBody>
      </p:sp>
      <p:sp>
        <p:nvSpPr>
          <p:cNvPr id="6" name="文字方塊 5">
            <a:extLst>
              <a:ext uri="{FF2B5EF4-FFF2-40B4-BE49-F238E27FC236}">
                <a16:creationId xmlns:a16="http://schemas.microsoft.com/office/drawing/2014/main" id="{B24C9AC3-1209-4BD7-4869-9FAC55453EC8}"/>
              </a:ext>
            </a:extLst>
          </p:cNvPr>
          <p:cNvSpPr txBox="1"/>
          <p:nvPr/>
        </p:nvSpPr>
        <p:spPr>
          <a:xfrm>
            <a:off x="3048000" y="3267780"/>
            <a:ext cx="6096000" cy="369332"/>
          </a:xfrm>
          <a:prstGeom prst="rect">
            <a:avLst/>
          </a:prstGeom>
          <a:noFill/>
        </p:spPr>
        <p:txBody>
          <a:bodyPr wrap="square">
            <a:spAutoFit/>
          </a:bodyPr>
          <a:lstStyle/>
          <a:p>
            <a:r>
              <a:rPr lang="zh-TW" altLang="en-US" b="0" dirty="0">
                <a:effectLst/>
              </a:rPr>
              <a:t> </a:t>
            </a:r>
            <a:endParaRPr lang="zh-TW" altLang="en-US" dirty="0"/>
          </a:p>
        </p:txBody>
      </p:sp>
      <p:sp>
        <p:nvSpPr>
          <p:cNvPr id="10" name="文字方塊 9">
            <a:extLst>
              <a:ext uri="{FF2B5EF4-FFF2-40B4-BE49-F238E27FC236}">
                <a16:creationId xmlns:a16="http://schemas.microsoft.com/office/drawing/2014/main" id="{4AC42ED4-8BCD-C3A6-77D0-EA0E4EE9E707}"/>
              </a:ext>
            </a:extLst>
          </p:cNvPr>
          <p:cNvSpPr txBox="1"/>
          <p:nvPr/>
        </p:nvSpPr>
        <p:spPr>
          <a:xfrm>
            <a:off x="3048000" y="3267780"/>
            <a:ext cx="6096000" cy="369332"/>
          </a:xfrm>
          <a:prstGeom prst="rect">
            <a:avLst/>
          </a:prstGeom>
          <a:noFill/>
        </p:spPr>
        <p:txBody>
          <a:bodyPr wrap="square">
            <a:spAutoFit/>
          </a:bodyPr>
          <a:lstStyle/>
          <a:p>
            <a:r>
              <a:rPr lang="zh-TW" altLang="en-US" b="0" dirty="0">
                <a:effectLst/>
              </a:rPr>
              <a:t> </a:t>
            </a:r>
            <a:endParaRPr lang="zh-TW" altLang="en-US" dirty="0"/>
          </a:p>
        </p:txBody>
      </p:sp>
    </p:spTree>
    <p:extLst>
      <p:ext uri="{BB962C8B-B14F-4D97-AF65-F5344CB8AC3E}">
        <p14:creationId xmlns:p14="http://schemas.microsoft.com/office/powerpoint/2010/main" val="1931085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0"/>
            <a:ext cx="12192000" cy="685799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 y="16095"/>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86ACDB">
              <a:alpha val="56079"/>
            </a:srgbClr>
          </a:solidFill>
        </p:spPr>
        <p:txBody>
          <a:bodyPr wrap="square" lIns="0" tIns="0" rIns="0" bIns="0" rtlCol="0"/>
          <a:lstStyle/>
          <a:p>
            <a:endParaRPr/>
          </a:p>
        </p:txBody>
      </p:sp>
      <p:grpSp>
        <p:nvGrpSpPr>
          <p:cNvPr id="19" name="群組 18">
            <a:extLst>
              <a:ext uri="{FF2B5EF4-FFF2-40B4-BE49-F238E27FC236}">
                <a16:creationId xmlns:a16="http://schemas.microsoft.com/office/drawing/2014/main" id="{3647D96C-27D7-C276-E575-110F9C92BF15}"/>
              </a:ext>
            </a:extLst>
          </p:cNvPr>
          <p:cNvGrpSpPr/>
          <p:nvPr/>
        </p:nvGrpSpPr>
        <p:grpSpPr>
          <a:xfrm>
            <a:off x="1057109" y="4191000"/>
            <a:ext cx="2504683" cy="1531513"/>
            <a:chOff x="361188" y="1502371"/>
            <a:chExt cx="5398497" cy="3858107"/>
          </a:xfrm>
        </p:grpSpPr>
        <p:sp>
          <p:nvSpPr>
            <p:cNvPr id="8" name="object 8"/>
            <p:cNvSpPr/>
            <p:nvPr/>
          </p:nvSpPr>
          <p:spPr>
            <a:xfrm>
              <a:off x="641832" y="1522386"/>
              <a:ext cx="4504690" cy="1281430"/>
            </a:xfrm>
            <a:custGeom>
              <a:avLst/>
              <a:gdLst/>
              <a:ahLst/>
              <a:cxnLst/>
              <a:rect l="l" t="t" r="r" b="b"/>
              <a:pathLst>
                <a:path w="4504690" h="1281430">
                  <a:moveTo>
                    <a:pt x="3583660" y="97764"/>
                  </a:moveTo>
                  <a:lnTo>
                    <a:pt x="3578860" y="92964"/>
                  </a:lnTo>
                  <a:lnTo>
                    <a:pt x="3566058" y="92964"/>
                  </a:lnTo>
                  <a:lnTo>
                    <a:pt x="3561257" y="98564"/>
                  </a:lnTo>
                  <a:lnTo>
                    <a:pt x="3561257" y="101003"/>
                  </a:lnTo>
                  <a:lnTo>
                    <a:pt x="3182455" y="101003"/>
                  </a:lnTo>
                  <a:lnTo>
                    <a:pt x="3126536" y="46329"/>
                  </a:lnTo>
                  <a:lnTo>
                    <a:pt x="2891637" y="46329"/>
                  </a:lnTo>
                  <a:lnTo>
                    <a:pt x="2826918" y="110515"/>
                  </a:lnTo>
                  <a:lnTo>
                    <a:pt x="2559266" y="110515"/>
                  </a:lnTo>
                  <a:lnTo>
                    <a:pt x="2509736" y="20967"/>
                  </a:lnTo>
                  <a:lnTo>
                    <a:pt x="2171776" y="20967"/>
                  </a:lnTo>
                  <a:lnTo>
                    <a:pt x="2115045" y="109728"/>
                  </a:lnTo>
                  <a:lnTo>
                    <a:pt x="1618894" y="109728"/>
                  </a:lnTo>
                  <a:lnTo>
                    <a:pt x="1517421" y="9080"/>
                  </a:lnTo>
                  <a:lnTo>
                    <a:pt x="1450060" y="9080"/>
                  </a:lnTo>
                  <a:lnTo>
                    <a:pt x="1450060" y="4800"/>
                  </a:lnTo>
                  <a:lnTo>
                    <a:pt x="1445260" y="0"/>
                  </a:lnTo>
                  <a:lnTo>
                    <a:pt x="1432458" y="0"/>
                  </a:lnTo>
                  <a:lnTo>
                    <a:pt x="1427657" y="4800"/>
                  </a:lnTo>
                  <a:lnTo>
                    <a:pt x="1427657" y="17602"/>
                  </a:lnTo>
                  <a:lnTo>
                    <a:pt x="1432458" y="22402"/>
                  </a:lnTo>
                  <a:lnTo>
                    <a:pt x="1445260" y="22402"/>
                  </a:lnTo>
                  <a:lnTo>
                    <a:pt x="1450060" y="17602"/>
                  </a:lnTo>
                  <a:lnTo>
                    <a:pt x="1450060" y="15417"/>
                  </a:lnTo>
                  <a:lnTo>
                    <a:pt x="1515021" y="15417"/>
                  </a:lnTo>
                  <a:lnTo>
                    <a:pt x="1616494" y="115277"/>
                  </a:lnTo>
                  <a:lnTo>
                    <a:pt x="2117445" y="115277"/>
                  </a:lnTo>
                  <a:lnTo>
                    <a:pt x="2174964" y="27305"/>
                  </a:lnTo>
                  <a:lnTo>
                    <a:pt x="2287676" y="27305"/>
                  </a:lnTo>
                  <a:lnTo>
                    <a:pt x="2440724" y="180098"/>
                  </a:lnTo>
                  <a:lnTo>
                    <a:pt x="2947085" y="180886"/>
                  </a:lnTo>
                  <a:lnTo>
                    <a:pt x="2947085" y="183718"/>
                  </a:lnTo>
                  <a:lnTo>
                    <a:pt x="2952686" y="188518"/>
                  </a:lnTo>
                  <a:lnTo>
                    <a:pt x="2964688" y="188518"/>
                  </a:lnTo>
                  <a:lnTo>
                    <a:pt x="2969488" y="183718"/>
                  </a:lnTo>
                  <a:lnTo>
                    <a:pt x="2969488" y="170916"/>
                  </a:lnTo>
                  <a:lnTo>
                    <a:pt x="2964688" y="166116"/>
                  </a:lnTo>
                  <a:lnTo>
                    <a:pt x="2951886" y="166116"/>
                  </a:lnTo>
                  <a:lnTo>
                    <a:pt x="2947085" y="170916"/>
                  </a:lnTo>
                  <a:lnTo>
                    <a:pt x="2947085" y="174510"/>
                  </a:lnTo>
                  <a:lnTo>
                    <a:pt x="2443124" y="174510"/>
                  </a:lnTo>
                  <a:lnTo>
                    <a:pt x="2295664" y="27305"/>
                  </a:lnTo>
                  <a:lnTo>
                    <a:pt x="2507335" y="27305"/>
                  </a:lnTo>
                  <a:lnTo>
                    <a:pt x="2556878" y="116065"/>
                  </a:lnTo>
                  <a:lnTo>
                    <a:pt x="2829318" y="116065"/>
                  </a:lnTo>
                  <a:lnTo>
                    <a:pt x="2894038" y="51879"/>
                  </a:lnTo>
                  <a:lnTo>
                    <a:pt x="3124136" y="51879"/>
                  </a:lnTo>
                  <a:lnTo>
                    <a:pt x="3180067" y="107353"/>
                  </a:lnTo>
                  <a:lnTo>
                    <a:pt x="3561257" y="107353"/>
                  </a:lnTo>
                  <a:lnTo>
                    <a:pt x="3561257" y="110566"/>
                  </a:lnTo>
                  <a:lnTo>
                    <a:pt x="3566058" y="115366"/>
                  </a:lnTo>
                  <a:lnTo>
                    <a:pt x="3578860" y="115366"/>
                  </a:lnTo>
                  <a:lnTo>
                    <a:pt x="3583660" y="110566"/>
                  </a:lnTo>
                  <a:lnTo>
                    <a:pt x="3583660" y="97764"/>
                  </a:lnTo>
                  <a:close/>
                </a:path>
                <a:path w="4504690" h="1281430">
                  <a:moveTo>
                    <a:pt x="4504512" y="408228"/>
                  </a:moveTo>
                  <a:lnTo>
                    <a:pt x="4502328" y="397154"/>
                  </a:lnTo>
                  <a:lnTo>
                    <a:pt x="4496359" y="388213"/>
                  </a:lnTo>
                  <a:lnTo>
                    <a:pt x="4487405" y="382244"/>
                  </a:lnTo>
                  <a:lnTo>
                    <a:pt x="4476318" y="380060"/>
                  </a:lnTo>
                  <a:lnTo>
                    <a:pt x="4468749" y="381025"/>
                  </a:lnTo>
                  <a:lnTo>
                    <a:pt x="4462005" y="383806"/>
                  </a:lnTo>
                  <a:lnTo>
                    <a:pt x="4456252" y="388239"/>
                  </a:lnTo>
                  <a:lnTo>
                    <a:pt x="4451667" y="394144"/>
                  </a:lnTo>
                  <a:lnTo>
                    <a:pt x="3986619" y="394144"/>
                  </a:lnTo>
                  <a:lnTo>
                    <a:pt x="3930256" y="450469"/>
                  </a:lnTo>
                  <a:lnTo>
                    <a:pt x="3756749" y="450469"/>
                  </a:lnTo>
                  <a:lnTo>
                    <a:pt x="3571786" y="635292"/>
                  </a:lnTo>
                  <a:lnTo>
                    <a:pt x="3312845" y="635292"/>
                  </a:lnTo>
                  <a:lnTo>
                    <a:pt x="3308439" y="631774"/>
                  </a:lnTo>
                  <a:lnTo>
                    <a:pt x="3304921" y="635292"/>
                  </a:lnTo>
                  <a:lnTo>
                    <a:pt x="3274974" y="635292"/>
                  </a:lnTo>
                  <a:lnTo>
                    <a:pt x="3274974" y="661695"/>
                  </a:lnTo>
                  <a:lnTo>
                    <a:pt x="3137662" y="798893"/>
                  </a:lnTo>
                  <a:lnTo>
                    <a:pt x="3136696" y="798893"/>
                  </a:lnTo>
                  <a:lnTo>
                    <a:pt x="3130296" y="805294"/>
                  </a:lnTo>
                  <a:lnTo>
                    <a:pt x="3130296" y="806272"/>
                  </a:lnTo>
                  <a:lnTo>
                    <a:pt x="3126689" y="809866"/>
                  </a:lnTo>
                  <a:lnTo>
                    <a:pt x="3119209" y="809866"/>
                  </a:lnTo>
                  <a:lnTo>
                    <a:pt x="3119209" y="817333"/>
                  </a:lnTo>
                  <a:lnTo>
                    <a:pt x="3063824" y="872680"/>
                  </a:lnTo>
                  <a:lnTo>
                    <a:pt x="3055239" y="872680"/>
                  </a:lnTo>
                  <a:lnTo>
                    <a:pt x="3055239" y="881265"/>
                  </a:lnTo>
                  <a:lnTo>
                    <a:pt x="3054781" y="881722"/>
                  </a:lnTo>
                  <a:lnTo>
                    <a:pt x="3003486" y="881722"/>
                  </a:lnTo>
                  <a:lnTo>
                    <a:pt x="3003956" y="881265"/>
                  </a:lnTo>
                  <a:lnTo>
                    <a:pt x="3055239" y="881265"/>
                  </a:lnTo>
                  <a:lnTo>
                    <a:pt x="3055239" y="872680"/>
                  </a:lnTo>
                  <a:lnTo>
                    <a:pt x="3000730" y="872680"/>
                  </a:lnTo>
                  <a:lnTo>
                    <a:pt x="2991688" y="881722"/>
                  </a:lnTo>
                  <a:lnTo>
                    <a:pt x="2961779" y="881722"/>
                  </a:lnTo>
                  <a:lnTo>
                    <a:pt x="2961779" y="911656"/>
                  </a:lnTo>
                  <a:lnTo>
                    <a:pt x="2899460" y="974039"/>
                  </a:lnTo>
                  <a:lnTo>
                    <a:pt x="2829407" y="974039"/>
                  </a:lnTo>
                  <a:lnTo>
                    <a:pt x="2778341" y="911656"/>
                  </a:lnTo>
                  <a:lnTo>
                    <a:pt x="2961779" y="911656"/>
                  </a:lnTo>
                  <a:lnTo>
                    <a:pt x="2961779" y="881722"/>
                  </a:lnTo>
                  <a:lnTo>
                    <a:pt x="2786684" y="881722"/>
                  </a:lnTo>
                  <a:lnTo>
                    <a:pt x="2850807" y="817333"/>
                  </a:lnTo>
                  <a:lnTo>
                    <a:pt x="3119209" y="817333"/>
                  </a:lnTo>
                  <a:lnTo>
                    <a:pt x="3119209" y="809866"/>
                  </a:lnTo>
                  <a:lnTo>
                    <a:pt x="2847581" y="809866"/>
                  </a:lnTo>
                  <a:lnTo>
                    <a:pt x="2774340" y="881722"/>
                  </a:lnTo>
                  <a:lnTo>
                    <a:pt x="2753830" y="881722"/>
                  </a:lnTo>
                  <a:lnTo>
                    <a:pt x="2743568" y="869175"/>
                  </a:lnTo>
                  <a:lnTo>
                    <a:pt x="2743568" y="881722"/>
                  </a:lnTo>
                  <a:lnTo>
                    <a:pt x="2616162" y="881722"/>
                  </a:lnTo>
                  <a:lnTo>
                    <a:pt x="2530665" y="967168"/>
                  </a:lnTo>
                  <a:lnTo>
                    <a:pt x="2525293" y="961783"/>
                  </a:lnTo>
                  <a:lnTo>
                    <a:pt x="2525293" y="972527"/>
                  </a:lnTo>
                  <a:lnTo>
                    <a:pt x="2464676" y="1033106"/>
                  </a:lnTo>
                  <a:lnTo>
                    <a:pt x="2319350" y="1033106"/>
                  </a:lnTo>
                  <a:lnTo>
                    <a:pt x="2280589" y="994397"/>
                  </a:lnTo>
                  <a:lnTo>
                    <a:pt x="2280589" y="1034872"/>
                  </a:lnTo>
                  <a:lnTo>
                    <a:pt x="1709940" y="1034872"/>
                  </a:lnTo>
                  <a:lnTo>
                    <a:pt x="1704898" y="1030541"/>
                  </a:lnTo>
                  <a:lnTo>
                    <a:pt x="1688896" y="1030541"/>
                  </a:lnTo>
                  <a:lnTo>
                    <a:pt x="1684566" y="1034872"/>
                  </a:lnTo>
                  <a:lnTo>
                    <a:pt x="1250988" y="1034872"/>
                  </a:lnTo>
                  <a:lnTo>
                    <a:pt x="1246390" y="1028966"/>
                  </a:lnTo>
                  <a:lnTo>
                    <a:pt x="1240637" y="1024534"/>
                  </a:lnTo>
                  <a:lnTo>
                    <a:pt x="1233881" y="1021753"/>
                  </a:lnTo>
                  <a:lnTo>
                    <a:pt x="1226324" y="1020787"/>
                  </a:lnTo>
                  <a:lnTo>
                    <a:pt x="1215224" y="1022972"/>
                  </a:lnTo>
                  <a:lnTo>
                    <a:pt x="1206284" y="1028928"/>
                  </a:lnTo>
                  <a:lnTo>
                    <a:pt x="1200315" y="1037869"/>
                  </a:lnTo>
                  <a:lnTo>
                    <a:pt x="1198143" y="1048943"/>
                  </a:lnTo>
                  <a:lnTo>
                    <a:pt x="1200315" y="1060043"/>
                  </a:lnTo>
                  <a:lnTo>
                    <a:pt x="1203337" y="1064577"/>
                  </a:lnTo>
                  <a:lnTo>
                    <a:pt x="618718" y="1064577"/>
                  </a:lnTo>
                  <a:lnTo>
                    <a:pt x="403618" y="970826"/>
                  </a:lnTo>
                  <a:lnTo>
                    <a:pt x="1400136" y="970826"/>
                  </a:lnTo>
                  <a:lnTo>
                    <a:pt x="1475193" y="895642"/>
                  </a:lnTo>
                  <a:lnTo>
                    <a:pt x="1492491" y="895642"/>
                  </a:lnTo>
                  <a:lnTo>
                    <a:pt x="1489202" y="900569"/>
                  </a:lnTo>
                  <a:lnTo>
                    <a:pt x="1487030" y="911656"/>
                  </a:lnTo>
                  <a:lnTo>
                    <a:pt x="1489202" y="922743"/>
                  </a:lnTo>
                  <a:lnTo>
                    <a:pt x="1495171" y="931684"/>
                  </a:lnTo>
                  <a:lnTo>
                    <a:pt x="1504111" y="937641"/>
                  </a:lnTo>
                  <a:lnTo>
                    <a:pt x="1515211" y="939812"/>
                  </a:lnTo>
                  <a:lnTo>
                    <a:pt x="1522768" y="938860"/>
                  </a:lnTo>
                  <a:lnTo>
                    <a:pt x="1529524" y="936078"/>
                  </a:lnTo>
                  <a:lnTo>
                    <a:pt x="1535277" y="931646"/>
                  </a:lnTo>
                  <a:lnTo>
                    <a:pt x="1539875" y="925728"/>
                  </a:lnTo>
                  <a:lnTo>
                    <a:pt x="1814017" y="925728"/>
                  </a:lnTo>
                  <a:lnTo>
                    <a:pt x="1870837" y="982637"/>
                  </a:lnTo>
                  <a:lnTo>
                    <a:pt x="2228735" y="982637"/>
                  </a:lnTo>
                  <a:lnTo>
                    <a:pt x="2280589" y="1034872"/>
                  </a:lnTo>
                  <a:lnTo>
                    <a:pt x="2280589" y="994397"/>
                  </a:lnTo>
                  <a:lnTo>
                    <a:pt x="2249106" y="962939"/>
                  </a:lnTo>
                  <a:lnTo>
                    <a:pt x="2313673" y="862342"/>
                  </a:lnTo>
                  <a:lnTo>
                    <a:pt x="2415400" y="862342"/>
                  </a:lnTo>
                  <a:lnTo>
                    <a:pt x="2431199" y="878192"/>
                  </a:lnTo>
                  <a:lnTo>
                    <a:pt x="2431199" y="884364"/>
                  </a:lnTo>
                  <a:lnTo>
                    <a:pt x="2433840" y="891413"/>
                  </a:lnTo>
                  <a:lnTo>
                    <a:pt x="2444407" y="901966"/>
                  </a:lnTo>
                  <a:lnTo>
                    <a:pt x="2451455" y="904608"/>
                  </a:lnTo>
                  <a:lnTo>
                    <a:pt x="2457551" y="904608"/>
                  </a:lnTo>
                  <a:lnTo>
                    <a:pt x="2525293" y="972527"/>
                  </a:lnTo>
                  <a:lnTo>
                    <a:pt x="2525293" y="961783"/>
                  </a:lnTo>
                  <a:lnTo>
                    <a:pt x="2468016" y="904354"/>
                  </a:lnTo>
                  <a:lnTo>
                    <a:pt x="2474353" y="901966"/>
                  </a:lnTo>
                  <a:lnTo>
                    <a:pt x="2479649" y="896683"/>
                  </a:lnTo>
                  <a:lnTo>
                    <a:pt x="2484082" y="890816"/>
                  </a:lnTo>
                  <a:lnTo>
                    <a:pt x="2486787" y="884034"/>
                  </a:lnTo>
                  <a:lnTo>
                    <a:pt x="2487688" y="876769"/>
                  </a:lnTo>
                  <a:lnTo>
                    <a:pt x="2486685" y="869403"/>
                  </a:lnTo>
                  <a:lnTo>
                    <a:pt x="2493746" y="862342"/>
                  </a:lnTo>
                  <a:lnTo>
                    <a:pt x="2727553" y="862342"/>
                  </a:lnTo>
                  <a:lnTo>
                    <a:pt x="2743568" y="881722"/>
                  </a:lnTo>
                  <a:lnTo>
                    <a:pt x="2743568" y="869175"/>
                  </a:lnTo>
                  <a:lnTo>
                    <a:pt x="2731833" y="854824"/>
                  </a:lnTo>
                  <a:lnTo>
                    <a:pt x="2501265" y="854824"/>
                  </a:lnTo>
                  <a:lnTo>
                    <a:pt x="2692781" y="663460"/>
                  </a:lnTo>
                  <a:lnTo>
                    <a:pt x="3013379" y="663460"/>
                  </a:lnTo>
                  <a:lnTo>
                    <a:pt x="2937637" y="739152"/>
                  </a:lnTo>
                  <a:lnTo>
                    <a:pt x="2802877" y="739152"/>
                  </a:lnTo>
                  <a:lnTo>
                    <a:pt x="2798280" y="733247"/>
                  </a:lnTo>
                  <a:lnTo>
                    <a:pt x="2792526" y="728814"/>
                  </a:lnTo>
                  <a:lnTo>
                    <a:pt x="2785783" y="726033"/>
                  </a:lnTo>
                  <a:lnTo>
                    <a:pt x="2778226" y="725068"/>
                  </a:lnTo>
                  <a:lnTo>
                    <a:pt x="2767126" y="727252"/>
                  </a:lnTo>
                  <a:lnTo>
                    <a:pt x="2758173" y="733209"/>
                  </a:lnTo>
                  <a:lnTo>
                    <a:pt x="2752204" y="742149"/>
                  </a:lnTo>
                  <a:lnTo>
                    <a:pt x="2750032" y="753237"/>
                  </a:lnTo>
                  <a:lnTo>
                    <a:pt x="2752204" y="764324"/>
                  </a:lnTo>
                  <a:lnTo>
                    <a:pt x="2758173" y="773264"/>
                  </a:lnTo>
                  <a:lnTo>
                    <a:pt x="2767126" y="779221"/>
                  </a:lnTo>
                  <a:lnTo>
                    <a:pt x="2778226" y="781392"/>
                  </a:lnTo>
                  <a:lnTo>
                    <a:pt x="2785783" y="780440"/>
                  </a:lnTo>
                  <a:lnTo>
                    <a:pt x="2792526" y="777659"/>
                  </a:lnTo>
                  <a:lnTo>
                    <a:pt x="2798280" y="773226"/>
                  </a:lnTo>
                  <a:lnTo>
                    <a:pt x="2802877" y="767308"/>
                  </a:lnTo>
                  <a:lnTo>
                    <a:pt x="2949092" y="767308"/>
                  </a:lnTo>
                  <a:lnTo>
                    <a:pt x="3052140" y="661695"/>
                  </a:lnTo>
                  <a:lnTo>
                    <a:pt x="3274974" y="661695"/>
                  </a:lnTo>
                  <a:lnTo>
                    <a:pt x="3274974" y="635292"/>
                  </a:lnTo>
                  <a:lnTo>
                    <a:pt x="2681338" y="635292"/>
                  </a:lnTo>
                  <a:lnTo>
                    <a:pt x="2679827" y="636803"/>
                  </a:lnTo>
                  <a:lnTo>
                    <a:pt x="2834017" y="459155"/>
                  </a:lnTo>
                  <a:lnTo>
                    <a:pt x="2836430" y="461556"/>
                  </a:lnTo>
                  <a:lnTo>
                    <a:pt x="2846032" y="461556"/>
                  </a:lnTo>
                  <a:lnTo>
                    <a:pt x="2851366" y="455155"/>
                  </a:lnTo>
                  <a:lnTo>
                    <a:pt x="2856700" y="449821"/>
                  </a:lnTo>
                  <a:lnTo>
                    <a:pt x="2856700" y="440220"/>
                  </a:lnTo>
                  <a:lnTo>
                    <a:pt x="2851366" y="433819"/>
                  </a:lnTo>
                  <a:lnTo>
                    <a:pt x="2847302" y="429755"/>
                  </a:lnTo>
                  <a:lnTo>
                    <a:pt x="3120694" y="429755"/>
                  </a:lnTo>
                  <a:lnTo>
                    <a:pt x="3238169" y="312280"/>
                  </a:lnTo>
                  <a:lnTo>
                    <a:pt x="3238169" y="313258"/>
                  </a:lnTo>
                  <a:lnTo>
                    <a:pt x="3242970" y="318058"/>
                  </a:lnTo>
                  <a:lnTo>
                    <a:pt x="3255772" y="318058"/>
                  </a:lnTo>
                  <a:lnTo>
                    <a:pt x="3260572" y="313258"/>
                  </a:lnTo>
                  <a:lnTo>
                    <a:pt x="3260572" y="310337"/>
                  </a:lnTo>
                  <a:lnTo>
                    <a:pt x="3638499" y="310337"/>
                  </a:lnTo>
                  <a:lnTo>
                    <a:pt x="3804310" y="238366"/>
                  </a:lnTo>
                  <a:lnTo>
                    <a:pt x="4199813" y="238366"/>
                  </a:lnTo>
                  <a:lnTo>
                    <a:pt x="4199813" y="241630"/>
                  </a:lnTo>
                  <a:lnTo>
                    <a:pt x="4204614" y="246430"/>
                  </a:lnTo>
                  <a:lnTo>
                    <a:pt x="4217416" y="246430"/>
                  </a:lnTo>
                  <a:lnTo>
                    <a:pt x="4222216" y="241630"/>
                  </a:lnTo>
                  <a:lnTo>
                    <a:pt x="4222216" y="228828"/>
                  </a:lnTo>
                  <a:lnTo>
                    <a:pt x="4217416" y="224028"/>
                  </a:lnTo>
                  <a:lnTo>
                    <a:pt x="4204614" y="224028"/>
                  </a:lnTo>
                  <a:lnTo>
                    <a:pt x="4199813" y="228828"/>
                  </a:lnTo>
                  <a:lnTo>
                    <a:pt x="4199813" y="232778"/>
                  </a:lnTo>
                  <a:lnTo>
                    <a:pt x="3936263" y="232778"/>
                  </a:lnTo>
                  <a:lnTo>
                    <a:pt x="3936504" y="232537"/>
                  </a:lnTo>
                  <a:lnTo>
                    <a:pt x="3923855" y="226961"/>
                  </a:lnTo>
                  <a:lnTo>
                    <a:pt x="3923855" y="232778"/>
                  </a:lnTo>
                  <a:lnTo>
                    <a:pt x="3790924" y="232778"/>
                  </a:lnTo>
                  <a:lnTo>
                    <a:pt x="3790924" y="238366"/>
                  </a:lnTo>
                  <a:lnTo>
                    <a:pt x="3636099" y="304711"/>
                  </a:lnTo>
                  <a:lnTo>
                    <a:pt x="3260572" y="304711"/>
                  </a:lnTo>
                  <a:lnTo>
                    <a:pt x="3260572" y="300456"/>
                  </a:lnTo>
                  <a:lnTo>
                    <a:pt x="3254972" y="295656"/>
                  </a:lnTo>
                  <a:lnTo>
                    <a:pt x="3254781" y="295656"/>
                  </a:lnTo>
                  <a:lnTo>
                    <a:pt x="3312071" y="238366"/>
                  </a:lnTo>
                  <a:lnTo>
                    <a:pt x="3790924" y="238366"/>
                  </a:lnTo>
                  <a:lnTo>
                    <a:pt x="3790924" y="232778"/>
                  </a:lnTo>
                  <a:lnTo>
                    <a:pt x="3317659" y="232778"/>
                  </a:lnTo>
                  <a:lnTo>
                    <a:pt x="3354019" y="196418"/>
                  </a:lnTo>
                  <a:lnTo>
                    <a:pt x="3840365" y="196418"/>
                  </a:lnTo>
                  <a:lnTo>
                    <a:pt x="3923855" y="232778"/>
                  </a:lnTo>
                  <a:lnTo>
                    <a:pt x="3923855" y="226961"/>
                  </a:lnTo>
                  <a:lnTo>
                    <a:pt x="3854564" y="196418"/>
                  </a:lnTo>
                  <a:lnTo>
                    <a:pt x="3874389" y="196418"/>
                  </a:lnTo>
                  <a:lnTo>
                    <a:pt x="3874389" y="168236"/>
                  </a:lnTo>
                  <a:lnTo>
                    <a:pt x="3790645" y="168236"/>
                  </a:lnTo>
                  <a:lnTo>
                    <a:pt x="3765359" y="157086"/>
                  </a:lnTo>
                  <a:lnTo>
                    <a:pt x="3077565" y="157086"/>
                  </a:lnTo>
                  <a:lnTo>
                    <a:pt x="3054756" y="134200"/>
                  </a:lnTo>
                  <a:lnTo>
                    <a:pt x="3056966" y="131546"/>
                  </a:lnTo>
                  <a:lnTo>
                    <a:pt x="3056966" y="124345"/>
                  </a:lnTo>
                  <a:lnTo>
                    <a:pt x="3048965" y="116344"/>
                  </a:lnTo>
                  <a:lnTo>
                    <a:pt x="3041764" y="116344"/>
                  </a:lnTo>
                  <a:lnTo>
                    <a:pt x="3036963" y="120345"/>
                  </a:lnTo>
                  <a:lnTo>
                    <a:pt x="3032963" y="124345"/>
                  </a:lnTo>
                  <a:lnTo>
                    <a:pt x="3032963" y="131546"/>
                  </a:lnTo>
                  <a:lnTo>
                    <a:pt x="3036963" y="136347"/>
                  </a:lnTo>
                  <a:lnTo>
                    <a:pt x="3040964" y="140347"/>
                  </a:lnTo>
                  <a:lnTo>
                    <a:pt x="3048165" y="140347"/>
                  </a:lnTo>
                  <a:lnTo>
                    <a:pt x="3050413" y="138468"/>
                  </a:lnTo>
                  <a:lnTo>
                    <a:pt x="3075165" y="162699"/>
                  </a:lnTo>
                  <a:lnTo>
                    <a:pt x="3762959" y="162699"/>
                  </a:lnTo>
                  <a:lnTo>
                    <a:pt x="3775672" y="168236"/>
                  </a:lnTo>
                  <a:lnTo>
                    <a:pt x="3342576" y="168236"/>
                  </a:lnTo>
                  <a:lnTo>
                    <a:pt x="3278276" y="232778"/>
                  </a:lnTo>
                  <a:lnTo>
                    <a:pt x="3272713" y="232778"/>
                  </a:lnTo>
                  <a:lnTo>
                    <a:pt x="3272713" y="238366"/>
                  </a:lnTo>
                  <a:lnTo>
                    <a:pt x="3110128" y="401574"/>
                  </a:lnTo>
                  <a:lnTo>
                    <a:pt x="2834906" y="401574"/>
                  </a:lnTo>
                  <a:lnTo>
                    <a:pt x="2834906" y="429755"/>
                  </a:lnTo>
                  <a:lnTo>
                    <a:pt x="2830030" y="433819"/>
                  </a:lnTo>
                  <a:lnTo>
                    <a:pt x="2824696" y="439153"/>
                  </a:lnTo>
                  <a:lnTo>
                    <a:pt x="2824696" y="448754"/>
                  </a:lnTo>
                  <a:lnTo>
                    <a:pt x="2828239" y="453021"/>
                  </a:lnTo>
                  <a:lnTo>
                    <a:pt x="2599004" y="717562"/>
                  </a:lnTo>
                  <a:lnTo>
                    <a:pt x="2553182" y="763358"/>
                  </a:lnTo>
                  <a:lnTo>
                    <a:pt x="2522804" y="763358"/>
                  </a:lnTo>
                  <a:lnTo>
                    <a:pt x="2522804" y="793711"/>
                  </a:lnTo>
                  <a:lnTo>
                    <a:pt x="2467318" y="849160"/>
                  </a:lnTo>
                  <a:lnTo>
                    <a:pt x="2464676" y="848283"/>
                  </a:lnTo>
                  <a:lnTo>
                    <a:pt x="2451455" y="848283"/>
                  </a:lnTo>
                  <a:lnTo>
                    <a:pt x="2444407" y="850925"/>
                  </a:lnTo>
                  <a:lnTo>
                    <a:pt x="2440495" y="854824"/>
                  </a:lnTo>
                  <a:lnTo>
                    <a:pt x="2433510" y="854824"/>
                  </a:lnTo>
                  <a:lnTo>
                    <a:pt x="2433510" y="862342"/>
                  </a:lnTo>
                  <a:lnTo>
                    <a:pt x="2431491" y="867740"/>
                  </a:lnTo>
                  <a:lnTo>
                    <a:pt x="2426119" y="862342"/>
                  </a:lnTo>
                  <a:lnTo>
                    <a:pt x="2433510" y="862342"/>
                  </a:lnTo>
                  <a:lnTo>
                    <a:pt x="2433510" y="854824"/>
                  </a:lnTo>
                  <a:lnTo>
                    <a:pt x="2310447" y="854824"/>
                  </a:lnTo>
                  <a:lnTo>
                    <a:pt x="2244217" y="958037"/>
                  </a:lnTo>
                  <a:lnTo>
                    <a:pt x="2221280" y="935126"/>
                  </a:lnTo>
                  <a:lnTo>
                    <a:pt x="2221280" y="975118"/>
                  </a:lnTo>
                  <a:lnTo>
                    <a:pt x="2029028" y="975118"/>
                  </a:lnTo>
                  <a:lnTo>
                    <a:pt x="2078659" y="925728"/>
                  </a:lnTo>
                  <a:lnTo>
                    <a:pt x="2172258" y="925728"/>
                  </a:lnTo>
                  <a:lnTo>
                    <a:pt x="2221280" y="975118"/>
                  </a:lnTo>
                  <a:lnTo>
                    <a:pt x="2221280" y="935126"/>
                  </a:lnTo>
                  <a:lnTo>
                    <a:pt x="2182825" y="896683"/>
                  </a:lnTo>
                  <a:lnTo>
                    <a:pt x="2107844" y="896683"/>
                  </a:lnTo>
                  <a:lnTo>
                    <a:pt x="2211336" y="793711"/>
                  </a:lnTo>
                  <a:lnTo>
                    <a:pt x="2522804" y="793711"/>
                  </a:lnTo>
                  <a:lnTo>
                    <a:pt x="2522804" y="763358"/>
                  </a:lnTo>
                  <a:lnTo>
                    <a:pt x="2230018" y="763358"/>
                  </a:lnTo>
                  <a:lnTo>
                    <a:pt x="2227821" y="765556"/>
                  </a:lnTo>
                  <a:lnTo>
                    <a:pt x="2151126" y="765556"/>
                  </a:lnTo>
                  <a:lnTo>
                    <a:pt x="2124697" y="739152"/>
                  </a:lnTo>
                  <a:lnTo>
                    <a:pt x="2125700" y="731799"/>
                  </a:lnTo>
                  <a:lnTo>
                    <a:pt x="2124799" y="724522"/>
                  </a:lnTo>
                  <a:lnTo>
                    <a:pt x="2122093" y="717740"/>
                  </a:lnTo>
                  <a:lnTo>
                    <a:pt x="2117648" y="711860"/>
                  </a:lnTo>
                  <a:lnTo>
                    <a:pt x="2112365" y="706589"/>
                  </a:lnTo>
                  <a:lnTo>
                    <a:pt x="2105317" y="703948"/>
                  </a:lnTo>
                  <a:lnTo>
                    <a:pt x="2089467" y="703948"/>
                  </a:lnTo>
                  <a:lnTo>
                    <a:pt x="2082419" y="706589"/>
                  </a:lnTo>
                  <a:lnTo>
                    <a:pt x="2071852" y="717143"/>
                  </a:lnTo>
                  <a:lnTo>
                    <a:pt x="2069211" y="724192"/>
                  </a:lnTo>
                  <a:lnTo>
                    <a:pt x="2069211" y="740029"/>
                  </a:lnTo>
                  <a:lnTo>
                    <a:pt x="2071852" y="747064"/>
                  </a:lnTo>
                  <a:lnTo>
                    <a:pt x="2082419" y="757631"/>
                  </a:lnTo>
                  <a:lnTo>
                    <a:pt x="2089467" y="760272"/>
                  </a:lnTo>
                  <a:lnTo>
                    <a:pt x="2102675" y="760272"/>
                  </a:lnTo>
                  <a:lnTo>
                    <a:pt x="2105317" y="759396"/>
                  </a:lnTo>
                  <a:lnTo>
                    <a:pt x="2139670" y="793711"/>
                  </a:lnTo>
                  <a:lnTo>
                    <a:pt x="2199665" y="793711"/>
                  </a:lnTo>
                  <a:lnTo>
                    <a:pt x="2096693" y="896683"/>
                  </a:lnTo>
                  <a:lnTo>
                    <a:pt x="2067648" y="896683"/>
                  </a:lnTo>
                  <a:lnTo>
                    <a:pt x="2067648" y="925728"/>
                  </a:lnTo>
                  <a:lnTo>
                    <a:pt x="2018271" y="975118"/>
                  </a:lnTo>
                  <a:lnTo>
                    <a:pt x="1874062" y="975118"/>
                  </a:lnTo>
                  <a:lnTo>
                    <a:pt x="1824748" y="925728"/>
                  </a:lnTo>
                  <a:lnTo>
                    <a:pt x="2067648" y="925728"/>
                  </a:lnTo>
                  <a:lnTo>
                    <a:pt x="2067648" y="896683"/>
                  </a:lnTo>
                  <a:lnTo>
                    <a:pt x="1974088" y="896683"/>
                  </a:lnTo>
                  <a:lnTo>
                    <a:pt x="1901863" y="824522"/>
                  </a:lnTo>
                  <a:lnTo>
                    <a:pt x="1625307" y="824522"/>
                  </a:lnTo>
                  <a:lnTo>
                    <a:pt x="1620710" y="818616"/>
                  </a:lnTo>
                  <a:lnTo>
                    <a:pt x="1614957" y="814184"/>
                  </a:lnTo>
                  <a:lnTo>
                    <a:pt x="1608201" y="811403"/>
                  </a:lnTo>
                  <a:lnTo>
                    <a:pt x="1600644" y="810437"/>
                  </a:lnTo>
                  <a:lnTo>
                    <a:pt x="1589544" y="812622"/>
                  </a:lnTo>
                  <a:lnTo>
                    <a:pt x="1580603" y="818578"/>
                  </a:lnTo>
                  <a:lnTo>
                    <a:pt x="1574634" y="827519"/>
                  </a:lnTo>
                  <a:lnTo>
                    <a:pt x="1572463" y="838606"/>
                  </a:lnTo>
                  <a:lnTo>
                    <a:pt x="1574634" y="849693"/>
                  </a:lnTo>
                  <a:lnTo>
                    <a:pt x="1580603" y="858634"/>
                  </a:lnTo>
                  <a:lnTo>
                    <a:pt x="1589544" y="864590"/>
                  </a:lnTo>
                  <a:lnTo>
                    <a:pt x="1600644" y="866762"/>
                  </a:lnTo>
                  <a:lnTo>
                    <a:pt x="1608201" y="865809"/>
                  </a:lnTo>
                  <a:lnTo>
                    <a:pt x="1614957" y="863028"/>
                  </a:lnTo>
                  <a:lnTo>
                    <a:pt x="1620710" y="858596"/>
                  </a:lnTo>
                  <a:lnTo>
                    <a:pt x="1625307" y="852678"/>
                  </a:lnTo>
                  <a:lnTo>
                    <a:pt x="1890420" y="852678"/>
                  </a:lnTo>
                  <a:lnTo>
                    <a:pt x="1935340" y="897572"/>
                  </a:lnTo>
                  <a:lnTo>
                    <a:pt x="1796630" y="897572"/>
                  </a:lnTo>
                  <a:lnTo>
                    <a:pt x="1787207" y="888123"/>
                  </a:lnTo>
                  <a:lnTo>
                    <a:pt x="1785912" y="888123"/>
                  </a:lnTo>
                  <a:lnTo>
                    <a:pt x="1785912" y="897572"/>
                  </a:lnTo>
                  <a:lnTo>
                    <a:pt x="1539875" y="897572"/>
                  </a:lnTo>
                  <a:lnTo>
                    <a:pt x="1538363" y="895642"/>
                  </a:lnTo>
                  <a:lnTo>
                    <a:pt x="1783994" y="895642"/>
                  </a:lnTo>
                  <a:lnTo>
                    <a:pt x="1785912" y="897572"/>
                  </a:lnTo>
                  <a:lnTo>
                    <a:pt x="1785912" y="888123"/>
                  </a:lnTo>
                  <a:lnTo>
                    <a:pt x="1530667" y="888123"/>
                  </a:lnTo>
                  <a:lnTo>
                    <a:pt x="1529524" y="887234"/>
                  </a:lnTo>
                  <a:lnTo>
                    <a:pt x="1522768" y="884453"/>
                  </a:lnTo>
                  <a:lnTo>
                    <a:pt x="1515211" y="883488"/>
                  </a:lnTo>
                  <a:lnTo>
                    <a:pt x="1504111" y="885672"/>
                  </a:lnTo>
                  <a:lnTo>
                    <a:pt x="1500428" y="888123"/>
                  </a:lnTo>
                  <a:lnTo>
                    <a:pt x="1471968" y="888123"/>
                  </a:lnTo>
                  <a:lnTo>
                    <a:pt x="1396911" y="963307"/>
                  </a:lnTo>
                  <a:lnTo>
                    <a:pt x="580148" y="963307"/>
                  </a:lnTo>
                  <a:lnTo>
                    <a:pt x="787933" y="874217"/>
                  </a:lnTo>
                  <a:lnTo>
                    <a:pt x="835444" y="874217"/>
                  </a:lnTo>
                  <a:lnTo>
                    <a:pt x="845515" y="876185"/>
                  </a:lnTo>
                  <a:lnTo>
                    <a:pt x="853071" y="875233"/>
                  </a:lnTo>
                  <a:lnTo>
                    <a:pt x="855522" y="874217"/>
                  </a:lnTo>
                  <a:lnTo>
                    <a:pt x="1292352" y="874217"/>
                  </a:lnTo>
                  <a:lnTo>
                    <a:pt x="1292352" y="878751"/>
                  </a:lnTo>
                  <a:lnTo>
                    <a:pt x="1299819" y="885151"/>
                  </a:lnTo>
                  <a:lnTo>
                    <a:pt x="1315821" y="885151"/>
                  </a:lnTo>
                  <a:lnTo>
                    <a:pt x="1322222" y="878751"/>
                  </a:lnTo>
                  <a:lnTo>
                    <a:pt x="1322222" y="862101"/>
                  </a:lnTo>
                  <a:lnTo>
                    <a:pt x="1361478" y="862101"/>
                  </a:lnTo>
                  <a:lnTo>
                    <a:pt x="1456575" y="767003"/>
                  </a:lnTo>
                  <a:lnTo>
                    <a:pt x="1897697" y="767003"/>
                  </a:lnTo>
                  <a:lnTo>
                    <a:pt x="2079078" y="587375"/>
                  </a:lnTo>
                  <a:lnTo>
                    <a:pt x="2133828" y="587375"/>
                  </a:lnTo>
                  <a:lnTo>
                    <a:pt x="2111972" y="612521"/>
                  </a:lnTo>
                  <a:lnTo>
                    <a:pt x="2110905" y="611441"/>
                  </a:lnTo>
                  <a:lnTo>
                    <a:pt x="2103704" y="611441"/>
                  </a:lnTo>
                  <a:lnTo>
                    <a:pt x="2099703" y="616242"/>
                  </a:lnTo>
                  <a:lnTo>
                    <a:pt x="2095703" y="620242"/>
                  </a:lnTo>
                  <a:lnTo>
                    <a:pt x="2095703" y="627443"/>
                  </a:lnTo>
                  <a:lnTo>
                    <a:pt x="2099703" y="632244"/>
                  </a:lnTo>
                  <a:lnTo>
                    <a:pt x="2103704" y="636244"/>
                  </a:lnTo>
                  <a:lnTo>
                    <a:pt x="2110905" y="636244"/>
                  </a:lnTo>
                  <a:lnTo>
                    <a:pt x="2115705" y="632244"/>
                  </a:lnTo>
                  <a:lnTo>
                    <a:pt x="2119706" y="628243"/>
                  </a:lnTo>
                  <a:lnTo>
                    <a:pt x="2119706" y="621042"/>
                  </a:lnTo>
                  <a:lnTo>
                    <a:pt x="2116328" y="617004"/>
                  </a:lnTo>
                  <a:lnTo>
                    <a:pt x="2142045" y="587375"/>
                  </a:lnTo>
                  <a:lnTo>
                    <a:pt x="2313292" y="587375"/>
                  </a:lnTo>
                  <a:lnTo>
                    <a:pt x="2394293" y="668375"/>
                  </a:lnTo>
                  <a:lnTo>
                    <a:pt x="2393277" y="675741"/>
                  </a:lnTo>
                  <a:lnTo>
                    <a:pt x="2394178" y="683018"/>
                  </a:lnTo>
                  <a:lnTo>
                    <a:pt x="2396883" y="689813"/>
                  </a:lnTo>
                  <a:lnTo>
                    <a:pt x="2401341" y="695680"/>
                  </a:lnTo>
                  <a:lnTo>
                    <a:pt x="2406624" y="700963"/>
                  </a:lnTo>
                  <a:lnTo>
                    <a:pt x="2413660" y="703605"/>
                  </a:lnTo>
                  <a:lnTo>
                    <a:pt x="2429510" y="703605"/>
                  </a:lnTo>
                  <a:lnTo>
                    <a:pt x="2436558" y="700963"/>
                  </a:lnTo>
                  <a:lnTo>
                    <a:pt x="2447125" y="690397"/>
                  </a:lnTo>
                  <a:lnTo>
                    <a:pt x="2449766" y="683348"/>
                  </a:lnTo>
                  <a:lnTo>
                    <a:pt x="2449766" y="667499"/>
                  </a:lnTo>
                  <a:lnTo>
                    <a:pt x="2447125" y="660450"/>
                  </a:lnTo>
                  <a:lnTo>
                    <a:pt x="2436558" y="649884"/>
                  </a:lnTo>
                  <a:lnTo>
                    <a:pt x="2429510" y="647242"/>
                  </a:lnTo>
                  <a:lnTo>
                    <a:pt x="2416302" y="647242"/>
                  </a:lnTo>
                  <a:lnTo>
                    <a:pt x="2413660" y="648131"/>
                  </a:lnTo>
                  <a:lnTo>
                    <a:pt x="2323858" y="558317"/>
                  </a:lnTo>
                  <a:lnTo>
                    <a:pt x="2167267" y="558317"/>
                  </a:lnTo>
                  <a:lnTo>
                    <a:pt x="2278862" y="429755"/>
                  </a:lnTo>
                  <a:lnTo>
                    <a:pt x="2834906" y="429755"/>
                  </a:lnTo>
                  <a:lnTo>
                    <a:pt x="2834906" y="401574"/>
                  </a:lnTo>
                  <a:lnTo>
                    <a:pt x="2719197" y="401574"/>
                  </a:lnTo>
                  <a:lnTo>
                    <a:pt x="2678696" y="361086"/>
                  </a:lnTo>
                  <a:lnTo>
                    <a:pt x="2678696" y="400697"/>
                  </a:lnTo>
                  <a:lnTo>
                    <a:pt x="2304084" y="400697"/>
                  </a:lnTo>
                  <a:lnTo>
                    <a:pt x="2316873" y="385965"/>
                  </a:lnTo>
                  <a:lnTo>
                    <a:pt x="2562212" y="385965"/>
                  </a:lnTo>
                  <a:lnTo>
                    <a:pt x="2613114" y="335140"/>
                  </a:lnTo>
                  <a:lnTo>
                    <a:pt x="2678696" y="400697"/>
                  </a:lnTo>
                  <a:lnTo>
                    <a:pt x="2678696" y="361086"/>
                  </a:lnTo>
                  <a:lnTo>
                    <a:pt x="2632951" y="315341"/>
                  </a:lnTo>
                  <a:lnTo>
                    <a:pt x="2718828" y="229590"/>
                  </a:lnTo>
                  <a:lnTo>
                    <a:pt x="2827261" y="229590"/>
                  </a:lnTo>
                  <a:lnTo>
                    <a:pt x="2891955" y="294246"/>
                  </a:lnTo>
                  <a:lnTo>
                    <a:pt x="3126790" y="294246"/>
                  </a:lnTo>
                  <a:lnTo>
                    <a:pt x="3182696" y="238366"/>
                  </a:lnTo>
                  <a:lnTo>
                    <a:pt x="3272713" y="238366"/>
                  </a:lnTo>
                  <a:lnTo>
                    <a:pt x="3272713" y="232778"/>
                  </a:lnTo>
                  <a:lnTo>
                    <a:pt x="3180308" y="232778"/>
                  </a:lnTo>
                  <a:lnTo>
                    <a:pt x="3124390" y="288658"/>
                  </a:lnTo>
                  <a:lnTo>
                    <a:pt x="2894355" y="288658"/>
                  </a:lnTo>
                  <a:lnTo>
                    <a:pt x="2829661" y="224002"/>
                  </a:lnTo>
                  <a:lnTo>
                    <a:pt x="2716441" y="224002"/>
                  </a:lnTo>
                  <a:lnTo>
                    <a:pt x="2710815" y="224002"/>
                  </a:lnTo>
                  <a:lnTo>
                    <a:pt x="2710815" y="229590"/>
                  </a:lnTo>
                  <a:lnTo>
                    <a:pt x="2628735" y="311124"/>
                  </a:lnTo>
                  <a:lnTo>
                    <a:pt x="2621457" y="303834"/>
                  </a:lnTo>
                  <a:lnTo>
                    <a:pt x="2511920" y="303834"/>
                  </a:lnTo>
                  <a:lnTo>
                    <a:pt x="2559685" y="229590"/>
                  </a:lnTo>
                  <a:lnTo>
                    <a:pt x="2710815" y="229590"/>
                  </a:lnTo>
                  <a:lnTo>
                    <a:pt x="2710815" y="224002"/>
                  </a:lnTo>
                  <a:lnTo>
                    <a:pt x="2557284" y="224002"/>
                  </a:lnTo>
                  <a:lnTo>
                    <a:pt x="2505926" y="303834"/>
                  </a:lnTo>
                  <a:lnTo>
                    <a:pt x="2415070" y="303834"/>
                  </a:lnTo>
                  <a:lnTo>
                    <a:pt x="2276043" y="164592"/>
                  </a:lnTo>
                  <a:lnTo>
                    <a:pt x="1943836" y="164592"/>
                  </a:lnTo>
                  <a:lnTo>
                    <a:pt x="1943836" y="161772"/>
                  </a:lnTo>
                  <a:lnTo>
                    <a:pt x="1939036" y="156972"/>
                  </a:lnTo>
                  <a:lnTo>
                    <a:pt x="1926234" y="156972"/>
                  </a:lnTo>
                  <a:lnTo>
                    <a:pt x="1921433" y="161772"/>
                  </a:lnTo>
                  <a:lnTo>
                    <a:pt x="1921433" y="174574"/>
                  </a:lnTo>
                  <a:lnTo>
                    <a:pt x="1926234" y="179374"/>
                  </a:lnTo>
                  <a:lnTo>
                    <a:pt x="1939036" y="179374"/>
                  </a:lnTo>
                  <a:lnTo>
                    <a:pt x="1943836" y="174574"/>
                  </a:lnTo>
                  <a:lnTo>
                    <a:pt x="1943836" y="170192"/>
                  </a:lnTo>
                  <a:lnTo>
                    <a:pt x="2273655" y="170192"/>
                  </a:lnTo>
                  <a:lnTo>
                    <a:pt x="2407081" y="303834"/>
                  </a:lnTo>
                  <a:lnTo>
                    <a:pt x="2183511" y="303834"/>
                  </a:lnTo>
                  <a:lnTo>
                    <a:pt x="2175814" y="294563"/>
                  </a:lnTo>
                  <a:lnTo>
                    <a:pt x="2175814" y="303834"/>
                  </a:lnTo>
                  <a:lnTo>
                    <a:pt x="2150948" y="303834"/>
                  </a:lnTo>
                  <a:lnTo>
                    <a:pt x="2164727" y="290322"/>
                  </a:lnTo>
                  <a:lnTo>
                    <a:pt x="2175814" y="303834"/>
                  </a:lnTo>
                  <a:lnTo>
                    <a:pt x="2175814" y="294563"/>
                  </a:lnTo>
                  <a:lnTo>
                    <a:pt x="2168893" y="286219"/>
                  </a:lnTo>
                  <a:lnTo>
                    <a:pt x="2171585" y="283578"/>
                  </a:lnTo>
                  <a:lnTo>
                    <a:pt x="2166797" y="278828"/>
                  </a:lnTo>
                  <a:lnTo>
                    <a:pt x="2164600" y="281038"/>
                  </a:lnTo>
                  <a:lnTo>
                    <a:pt x="2160498" y="276098"/>
                  </a:lnTo>
                  <a:lnTo>
                    <a:pt x="2160498" y="285165"/>
                  </a:lnTo>
                  <a:lnTo>
                    <a:pt x="2141905" y="303834"/>
                  </a:lnTo>
                  <a:lnTo>
                    <a:pt x="2114727" y="303834"/>
                  </a:lnTo>
                  <a:lnTo>
                    <a:pt x="2114727" y="331139"/>
                  </a:lnTo>
                  <a:lnTo>
                    <a:pt x="2099754" y="346189"/>
                  </a:lnTo>
                  <a:lnTo>
                    <a:pt x="2093087" y="346189"/>
                  </a:lnTo>
                  <a:lnTo>
                    <a:pt x="2108136" y="331139"/>
                  </a:lnTo>
                  <a:lnTo>
                    <a:pt x="2114727" y="331139"/>
                  </a:lnTo>
                  <a:lnTo>
                    <a:pt x="2114727" y="303834"/>
                  </a:lnTo>
                  <a:lnTo>
                    <a:pt x="2096693" y="303834"/>
                  </a:lnTo>
                  <a:lnTo>
                    <a:pt x="2054339" y="346189"/>
                  </a:lnTo>
                  <a:lnTo>
                    <a:pt x="1891601" y="346189"/>
                  </a:lnTo>
                  <a:lnTo>
                    <a:pt x="1891220" y="343128"/>
                  </a:lnTo>
                  <a:lnTo>
                    <a:pt x="1886419" y="338328"/>
                  </a:lnTo>
                  <a:lnTo>
                    <a:pt x="1874418" y="338328"/>
                  </a:lnTo>
                  <a:lnTo>
                    <a:pt x="1869617" y="343128"/>
                  </a:lnTo>
                  <a:lnTo>
                    <a:pt x="1869617" y="355930"/>
                  </a:lnTo>
                  <a:lnTo>
                    <a:pt x="1874418" y="360730"/>
                  </a:lnTo>
                  <a:lnTo>
                    <a:pt x="1887220" y="360730"/>
                  </a:lnTo>
                  <a:lnTo>
                    <a:pt x="1892020" y="355930"/>
                  </a:lnTo>
                  <a:lnTo>
                    <a:pt x="1892020" y="351739"/>
                  </a:lnTo>
                  <a:lnTo>
                    <a:pt x="2048789" y="351739"/>
                  </a:lnTo>
                  <a:lnTo>
                    <a:pt x="1774431" y="626110"/>
                  </a:lnTo>
                  <a:lnTo>
                    <a:pt x="1667014" y="626110"/>
                  </a:lnTo>
                  <a:lnTo>
                    <a:pt x="1549908" y="509003"/>
                  </a:lnTo>
                  <a:lnTo>
                    <a:pt x="1361478" y="509003"/>
                  </a:lnTo>
                  <a:lnTo>
                    <a:pt x="1479016" y="448525"/>
                  </a:lnTo>
                  <a:lnTo>
                    <a:pt x="1622107" y="448525"/>
                  </a:lnTo>
                  <a:lnTo>
                    <a:pt x="1764398" y="306260"/>
                  </a:lnTo>
                  <a:lnTo>
                    <a:pt x="1987423" y="306260"/>
                  </a:lnTo>
                  <a:lnTo>
                    <a:pt x="2063305" y="230390"/>
                  </a:lnTo>
                  <a:lnTo>
                    <a:pt x="2115578" y="230390"/>
                  </a:lnTo>
                  <a:lnTo>
                    <a:pt x="2160498" y="285165"/>
                  </a:lnTo>
                  <a:lnTo>
                    <a:pt x="2160498" y="276098"/>
                  </a:lnTo>
                  <a:lnTo>
                    <a:pt x="2117979" y="224802"/>
                  </a:lnTo>
                  <a:lnTo>
                    <a:pt x="1617167" y="224802"/>
                  </a:lnTo>
                  <a:lnTo>
                    <a:pt x="1317967" y="377405"/>
                  </a:lnTo>
                  <a:lnTo>
                    <a:pt x="1317129" y="376377"/>
                  </a:lnTo>
                  <a:lnTo>
                    <a:pt x="1312329" y="372376"/>
                  </a:lnTo>
                  <a:lnTo>
                    <a:pt x="1305128" y="372376"/>
                  </a:lnTo>
                  <a:lnTo>
                    <a:pt x="1297127" y="380377"/>
                  </a:lnTo>
                  <a:lnTo>
                    <a:pt x="1297127" y="387578"/>
                  </a:lnTo>
                  <a:lnTo>
                    <a:pt x="1301127" y="392379"/>
                  </a:lnTo>
                  <a:lnTo>
                    <a:pt x="1305128" y="396379"/>
                  </a:lnTo>
                  <a:lnTo>
                    <a:pt x="1312329" y="396379"/>
                  </a:lnTo>
                  <a:lnTo>
                    <a:pt x="1317129" y="392379"/>
                  </a:lnTo>
                  <a:lnTo>
                    <a:pt x="1321130" y="388378"/>
                  </a:lnTo>
                  <a:lnTo>
                    <a:pt x="1321130" y="381850"/>
                  </a:lnTo>
                  <a:lnTo>
                    <a:pt x="1619554" y="230390"/>
                  </a:lnTo>
                  <a:lnTo>
                    <a:pt x="2055253" y="230390"/>
                  </a:lnTo>
                  <a:lnTo>
                    <a:pt x="1985022" y="299872"/>
                  </a:lnTo>
                  <a:lnTo>
                    <a:pt x="1761998" y="299872"/>
                  </a:lnTo>
                  <a:lnTo>
                    <a:pt x="1618907" y="442937"/>
                  </a:lnTo>
                  <a:lnTo>
                    <a:pt x="1476616" y="442937"/>
                  </a:lnTo>
                  <a:lnTo>
                    <a:pt x="1348968" y="509003"/>
                  </a:lnTo>
                  <a:lnTo>
                    <a:pt x="801497" y="509003"/>
                  </a:lnTo>
                  <a:lnTo>
                    <a:pt x="706399" y="413905"/>
                  </a:lnTo>
                  <a:lnTo>
                    <a:pt x="707402" y="406552"/>
                  </a:lnTo>
                  <a:lnTo>
                    <a:pt x="706501" y="399275"/>
                  </a:lnTo>
                  <a:lnTo>
                    <a:pt x="703795" y="392493"/>
                  </a:lnTo>
                  <a:lnTo>
                    <a:pt x="699350" y="386613"/>
                  </a:lnTo>
                  <a:lnTo>
                    <a:pt x="694067" y="381330"/>
                  </a:lnTo>
                  <a:lnTo>
                    <a:pt x="687031" y="378688"/>
                  </a:lnTo>
                  <a:lnTo>
                    <a:pt x="671182" y="378688"/>
                  </a:lnTo>
                  <a:lnTo>
                    <a:pt x="664133" y="381330"/>
                  </a:lnTo>
                  <a:lnTo>
                    <a:pt x="658850" y="386613"/>
                  </a:lnTo>
                  <a:lnTo>
                    <a:pt x="652411" y="396163"/>
                  </a:lnTo>
                  <a:lnTo>
                    <a:pt x="650265" y="406869"/>
                  </a:lnTo>
                  <a:lnTo>
                    <a:pt x="652411" y="417576"/>
                  </a:lnTo>
                  <a:lnTo>
                    <a:pt x="658850" y="427113"/>
                  </a:lnTo>
                  <a:lnTo>
                    <a:pt x="664133" y="432396"/>
                  </a:lnTo>
                  <a:lnTo>
                    <a:pt x="671182" y="435038"/>
                  </a:lnTo>
                  <a:lnTo>
                    <a:pt x="684390" y="435038"/>
                  </a:lnTo>
                  <a:lnTo>
                    <a:pt x="687031" y="434162"/>
                  </a:lnTo>
                  <a:lnTo>
                    <a:pt x="790041" y="536295"/>
                  </a:lnTo>
                  <a:lnTo>
                    <a:pt x="1296238" y="536295"/>
                  </a:lnTo>
                  <a:lnTo>
                    <a:pt x="1240497" y="565150"/>
                  </a:lnTo>
                  <a:lnTo>
                    <a:pt x="1239405" y="563829"/>
                  </a:lnTo>
                  <a:lnTo>
                    <a:pt x="1234605" y="559828"/>
                  </a:lnTo>
                  <a:lnTo>
                    <a:pt x="1227404" y="559828"/>
                  </a:lnTo>
                  <a:lnTo>
                    <a:pt x="1219403" y="567829"/>
                  </a:lnTo>
                  <a:lnTo>
                    <a:pt x="1219403" y="575030"/>
                  </a:lnTo>
                  <a:lnTo>
                    <a:pt x="1223403" y="579831"/>
                  </a:lnTo>
                  <a:lnTo>
                    <a:pt x="1227404" y="583831"/>
                  </a:lnTo>
                  <a:lnTo>
                    <a:pt x="1234605" y="583831"/>
                  </a:lnTo>
                  <a:lnTo>
                    <a:pt x="1239405" y="579831"/>
                  </a:lnTo>
                  <a:lnTo>
                    <a:pt x="1243406" y="575830"/>
                  </a:lnTo>
                  <a:lnTo>
                    <a:pt x="1243406" y="569760"/>
                  </a:lnTo>
                  <a:lnTo>
                    <a:pt x="1308430" y="536295"/>
                  </a:lnTo>
                  <a:lnTo>
                    <a:pt x="1538452" y="536295"/>
                  </a:lnTo>
                  <a:lnTo>
                    <a:pt x="1627390" y="625233"/>
                  </a:lnTo>
                  <a:lnTo>
                    <a:pt x="1336827" y="625233"/>
                  </a:lnTo>
                  <a:lnTo>
                    <a:pt x="1332230" y="619328"/>
                  </a:lnTo>
                  <a:lnTo>
                    <a:pt x="1326476" y="614895"/>
                  </a:lnTo>
                  <a:lnTo>
                    <a:pt x="1319733" y="612114"/>
                  </a:lnTo>
                  <a:lnTo>
                    <a:pt x="1312176" y="611149"/>
                  </a:lnTo>
                  <a:lnTo>
                    <a:pt x="1301076" y="613333"/>
                  </a:lnTo>
                  <a:lnTo>
                    <a:pt x="1292136" y="619290"/>
                  </a:lnTo>
                  <a:lnTo>
                    <a:pt x="1286167" y="628230"/>
                  </a:lnTo>
                  <a:lnTo>
                    <a:pt x="1283995" y="639318"/>
                  </a:lnTo>
                  <a:lnTo>
                    <a:pt x="1286167" y="650417"/>
                  </a:lnTo>
                  <a:lnTo>
                    <a:pt x="1292136" y="659358"/>
                  </a:lnTo>
                  <a:lnTo>
                    <a:pt x="1301076" y="665327"/>
                  </a:lnTo>
                  <a:lnTo>
                    <a:pt x="1312176" y="667499"/>
                  </a:lnTo>
                  <a:lnTo>
                    <a:pt x="1319733" y="666546"/>
                  </a:lnTo>
                  <a:lnTo>
                    <a:pt x="1326476" y="663765"/>
                  </a:lnTo>
                  <a:lnTo>
                    <a:pt x="1332230" y="659333"/>
                  </a:lnTo>
                  <a:lnTo>
                    <a:pt x="1336827" y="653415"/>
                  </a:lnTo>
                  <a:lnTo>
                    <a:pt x="1785874" y="653415"/>
                  </a:lnTo>
                  <a:lnTo>
                    <a:pt x="2087537" y="351739"/>
                  </a:lnTo>
                  <a:lnTo>
                    <a:pt x="2102154" y="351739"/>
                  </a:lnTo>
                  <a:lnTo>
                    <a:pt x="2123135" y="331139"/>
                  </a:lnTo>
                  <a:lnTo>
                    <a:pt x="2608580" y="331139"/>
                  </a:lnTo>
                  <a:lnTo>
                    <a:pt x="2559812" y="379590"/>
                  </a:lnTo>
                  <a:lnTo>
                    <a:pt x="2314486" y="379590"/>
                  </a:lnTo>
                  <a:lnTo>
                    <a:pt x="2296134" y="400697"/>
                  </a:lnTo>
                  <a:lnTo>
                    <a:pt x="2270861" y="400697"/>
                  </a:lnTo>
                  <a:lnTo>
                    <a:pt x="2270861" y="429755"/>
                  </a:lnTo>
                  <a:lnTo>
                    <a:pt x="2159089" y="558317"/>
                  </a:lnTo>
                  <a:lnTo>
                    <a:pt x="2106371" y="558317"/>
                  </a:lnTo>
                  <a:lnTo>
                    <a:pt x="2234920" y="429755"/>
                  </a:lnTo>
                  <a:lnTo>
                    <a:pt x="2270861" y="429755"/>
                  </a:lnTo>
                  <a:lnTo>
                    <a:pt x="2270861" y="400697"/>
                  </a:lnTo>
                  <a:lnTo>
                    <a:pt x="2223478" y="400697"/>
                  </a:lnTo>
                  <a:lnTo>
                    <a:pt x="1886254" y="737946"/>
                  </a:lnTo>
                  <a:lnTo>
                    <a:pt x="653567" y="737946"/>
                  </a:lnTo>
                  <a:lnTo>
                    <a:pt x="648970" y="732028"/>
                  </a:lnTo>
                  <a:lnTo>
                    <a:pt x="643216" y="727595"/>
                  </a:lnTo>
                  <a:lnTo>
                    <a:pt x="636473" y="724814"/>
                  </a:lnTo>
                  <a:lnTo>
                    <a:pt x="628916" y="723849"/>
                  </a:lnTo>
                  <a:lnTo>
                    <a:pt x="617816" y="726033"/>
                  </a:lnTo>
                  <a:lnTo>
                    <a:pt x="608876" y="732002"/>
                  </a:lnTo>
                  <a:lnTo>
                    <a:pt x="602907" y="740943"/>
                  </a:lnTo>
                  <a:lnTo>
                    <a:pt x="600735" y="752030"/>
                  </a:lnTo>
                  <a:lnTo>
                    <a:pt x="602907" y="763130"/>
                  </a:lnTo>
                  <a:lnTo>
                    <a:pt x="608876" y="772071"/>
                  </a:lnTo>
                  <a:lnTo>
                    <a:pt x="617816" y="778040"/>
                  </a:lnTo>
                  <a:lnTo>
                    <a:pt x="628916" y="780211"/>
                  </a:lnTo>
                  <a:lnTo>
                    <a:pt x="636473" y="779259"/>
                  </a:lnTo>
                  <a:lnTo>
                    <a:pt x="643216" y="776478"/>
                  </a:lnTo>
                  <a:lnTo>
                    <a:pt x="648970" y="772045"/>
                  </a:lnTo>
                  <a:lnTo>
                    <a:pt x="653567" y="766114"/>
                  </a:lnTo>
                  <a:lnTo>
                    <a:pt x="1416951" y="766114"/>
                  </a:lnTo>
                  <a:lnTo>
                    <a:pt x="1350035" y="833920"/>
                  </a:lnTo>
                  <a:lnTo>
                    <a:pt x="1292352" y="833920"/>
                  </a:lnTo>
                  <a:lnTo>
                    <a:pt x="1292352" y="862101"/>
                  </a:lnTo>
                  <a:lnTo>
                    <a:pt x="1292352" y="866648"/>
                  </a:lnTo>
                  <a:lnTo>
                    <a:pt x="866622" y="866648"/>
                  </a:lnTo>
                  <a:lnTo>
                    <a:pt x="870165" y="862101"/>
                  </a:lnTo>
                  <a:lnTo>
                    <a:pt x="1292352" y="862101"/>
                  </a:lnTo>
                  <a:lnTo>
                    <a:pt x="1292352" y="833920"/>
                  </a:lnTo>
                  <a:lnTo>
                    <a:pt x="870165" y="833920"/>
                  </a:lnTo>
                  <a:lnTo>
                    <a:pt x="865568" y="828014"/>
                  </a:lnTo>
                  <a:lnTo>
                    <a:pt x="859815" y="823582"/>
                  </a:lnTo>
                  <a:lnTo>
                    <a:pt x="853071" y="820801"/>
                  </a:lnTo>
                  <a:lnTo>
                    <a:pt x="845515" y="819835"/>
                  </a:lnTo>
                  <a:lnTo>
                    <a:pt x="834415" y="822020"/>
                  </a:lnTo>
                  <a:lnTo>
                    <a:pt x="825474" y="827976"/>
                  </a:lnTo>
                  <a:lnTo>
                    <a:pt x="819505" y="836917"/>
                  </a:lnTo>
                  <a:lnTo>
                    <a:pt x="817333" y="848004"/>
                  </a:lnTo>
                  <a:lnTo>
                    <a:pt x="819505" y="859104"/>
                  </a:lnTo>
                  <a:lnTo>
                    <a:pt x="824534" y="866648"/>
                  </a:lnTo>
                  <a:lnTo>
                    <a:pt x="784707" y="866648"/>
                  </a:lnTo>
                  <a:lnTo>
                    <a:pt x="562140" y="963307"/>
                  </a:lnTo>
                  <a:lnTo>
                    <a:pt x="29870" y="963307"/>
                  </a:lnTo>
                  <a:lnTo>
                    <a:pt x="29870" y="957694"/>
                  </a:lnTo>
                  <a:lnTo>
                    <a:pt x="23469" y="951293"/>
                  </a:lnTo>
                  <a:lnTo>
                    <a:pt x="6400" y="951293"/>
                  </a:lnTo>
                  <a:lnTo>
                    <a:pt x="0" y="957694"/>
                  </a:lnTo>
                  <a:lnTo>
                    <a:pt x="0" y="974763"/>
                  </a:lnTo>
                  <a:lnTo>
                    <a:pt x="6400" y="981163"/>
                  </a:lnTo>
                  <a:lnTo>
                    <a:pt x="23469" y="981163"/>
                  </a:lnTo>
                  <a:lnTo>
                    <a:pt x="29870" y="974763"/>
                  </a:lnTo>
                  <a:lnTo>
                    <a:pt x="29870" y="970826"/>
                  </a:lnTo>
                  <a:lnTo>
                    <a:pt x="386105" y="970826"/>
                  </a:lnTo>
                  <a:lnTo>
                    <a:pt x="615505" y="1072121"/>
                  </a:lnTo>
                  <a:lnTo>
                    <a:pt x="1210995" y="1072121"/>
                  </a:lnTo>
                  <a:lnTo>
                    <a:pt x="1215224" y="1074940"/>
                  </a:lnTo>
                  <a:lnTo>
                    <a:pt x="1226324" y="1077112"/>
                  </a:lnTo>
                  <a:lnTo>
                    <a:pt x="1234008" y="1076032"/>
                  </a:lnTo>
                  <a:lnTo>
                    <a:pt x="1240955" y="1073048"/>
                  </a:lnTo>
                  <a:lnTo>
                    <a:pt x="1242148" y="1072121"/>
                  </a:lnTo>
                  <a:lnTo>
                    <a:pt x="1537589" y="1072121"/>
                  </a:lnTo>
                  <a:lnTo>
                    <a:pt x="1568107" y="1102791"/>
                  </a:lnTo>
                  <a:lnTo>
                    <a:pt x="1565871" y="1105484"/>
                  </a:lnTo>
                  <a:lnTo>
                    <a:pt x="1565871" y="1115085"/>
                  </a:lnTo>
                  <a:lnTo>
                    <a:pt x="1576539" y="1125753"/>
                  </a:lnTo>
                  <a:lnTo>
                    <a:pt x="1586141" y="1125753"/>
                  </a:lnTo>
                  <a:lnTo>
                    <a:pt x="1592541" y="1120419"/>
                  </a:lnTo>
                  <a:lnTo>
                    <a:pt x="1597875" y="1115085"/>
                  </a:lnTo>
                  <a:lnTo>
                    <a:pt x="1597875" y="1105484"/>
                  </a:lnTo>
                  <a:lnTo>
                    <a:pt x="1592541" y="1099083"/>
                  </a:lnTo>
                  <a:lnTo>
                    <a:pt x="1587207" y="1093749"/>
                  </a:lnTo>
                  <a:lnTo>
                    <a:pt x="1577606" y="1093749"/>
                  </a:lnTo>
                  <a:lnTo>
                    <a:pt x="1573784" y="1096937"/>
                  </a:lnTo>
                  <a:lnTo>
                    <a:pt x="1540802" y="1064577"/>
                  </a:lnTo>
                  <a:lnTo>
                    <a:pt x="1249807" y="1064577"/>
                  </a:lnTo>
                  <a:lnTo>
                    <a:pt x="1250988" y="1063028"/>
                  </a:lnTo>
                  <a:lnTo>
                    <a:pt x="2402052" y="1063028"/>
                  </a:lnTo>
                  <a:lnTo>
                    <a:pt x="2586126" y="1246187"/>
                  </a:lnTo>
                  <a:lnTo>
                    <a:pt x="2302738" y="1246187"/>
                  </a:lnTo>
                  <a:lnTo>
                    <a:pt x="2236241" y="1126705"/>
                  </a:lnTo>
                  <a:lnTo>
                    <a:pt x="1870532" y="1126705"/>
                  </a:lnTo>
                  <a:lnTo>
                    <a:pt x="1783651" y="1213116"/>
                  </a:lnTo>
                  <a:lnTo>
                    <a:pt x="1474774" y="1213116"/>
                  </a:lnTo>
                  <a:lnTo>
                    <a:pt x="1399705" y="1138440"/>
                  </a:lnTo>
                  <a:lnTo>
                    <a:pt x="887882" y="1138440"/>
                  </a:lnTo>
                  <a:lnTo>
                    <a:pt x="887882" y="1134478"/>
                  </a:lnTo>
                  <a:lnTo>
                    <a:pt x="881481" y="1128077"/>
                  </a:lnTo>
                  <a:lnTo>
                    <a:pt x="864412" y="1128077"/>
                  </a:lnTo>
                  <a:lnTo>
                    <a:pt x="858012" y="1134478"/>
                  </a:lnTo>
                  <a:lnTo>
                    <a:pt x="858012" y="1151547"/>
                  </a:lnTo>
                  <a:lnTo>
                    <a:pt x="864412" y="1157947"/>
                  </a:lnTo>
                  <a:lnTo>
                    <a:pt x="881481" y="1157947"/>
                  </a:lnTo>
                  <a:lnTo>
                    <a:pt x="887882" y="1150480"/>
                  </a:lnTo>
                  <a:lnTo>
                    <a:pt x="887882" y="1146975"/>
                  </a:lnTo>
                  <a:lnTo>
                    <a:pt x="1396492" y="1146975"/>
                  </a:lnTo>
                  <a:lnTo>
                    <a:pt x="1471561" y="1220584"/>
                  </a:lnTo>
                  <a:lnTo>
                    <a:pt x="1786877" y="1220584"/>
                  </a:lnTo>
                  <a:lnTo>
                    <a:pt x="1873745" y="1134173"/>
                  </a:lnTo>
                  <a:lnTo>
                    <a:pt x="2233028" y="1134173"/>
                  </a:lnTo>
                  <a:lnTo>
                    <a:pt x="2299525" y="1254721"/>
                  </a:lnTo>
                  <a:lnTo>
                    <a:pt x="2753182" y="1254721"/>
                  </a:lnTo>
                  <a:lnTo>
                    <a:pt x="2829331" y="1135240"/>
                  </a:lnTo>
                  <a:lnTo>
                    <a:pt x="3495344" y="1135240"/>
                  </a:lnTo>
                  <a:lnTo>
                    <a:pt x="3631552" y="1270723"/>
                  </a:lnTo>
                  <a:lnTo>
                    <a:pt x="3721608" y="1270723"/>
                  </a:lnTo>
                  <a:lnTo>
                    <a:pt x="3721608" y="1274991"/>
                  </a:lnTo>
                  <a:lnTo>
                    <a:pt x="3728008" y="1281391"/>
                  </a:lnTo>
                  <a:lnTo>
                    <a:pt x="3745077" y="1281391"/>
                  </a:lnTo>
                  <a:lnTo>
                    <a:pt x="3751478" y="1274991"/>
                  </a:lnTo>
                  <a:lnTo>
                    <a:pt x="3751478" y="1257922"/>
                  </a:lnTo>
                  <a:lnTo>
                    <a:pt x="3745077" y="1251521"/>
                  </a:lnTo>
                  <a:lnTo>
                    <a:pt x="3728008" y="1251521"/>
                  </a:lnTo>
                  <a:lnTo>
                    <a:pt x="3721608" y="1257922"/>
                  </a:lnTo>
                  <a:lnTo>
                    <a:pt x="3721608" y="1262189"/>
                  </a:lnTo>
                  <a:lnTo>
                    <a:pt x="3634765" y="1262189"/>
                  </a:lnTo>
                  <a:lnTo>
                    <a:pt x="3498558" y="1127772"/>
                  </a:lnTo>
                  <a:lnTo>
                    <a:pt x="2826105" y="1127772"/>
                  </a:lnTo>
                  <a:lnTo>
                    <a:pt x="2748889" y="1246187"/>
                  </a:lnTo>
                  <a:lnTo>
                    <a:pt x="2596845" y="1246187"/>
                  </a:lnTo>
                  <a:lnTo>
                    <a:pt x="2412771" y="1063028"/>
                  </a:lnTo>
                  <a:lnTo>
                    <a:pt x="2480526" y="1063028"/>
                  </a:lnTo>
                  <a:lnTo>
                    <a:pt x="2548166" y="995451"/>
                  </a:lnTo>
                  <a:lnTo>
                    <a:pt x="2614447" y="1061885"/>
                  </a:lnTo>
                  <a:lnTo>
                    <a:pt x="3060192" y="1061885"/>
                  </a:lnTo>
                  <a:lnTo>
                    <a:pt x="3060192" y="1066203"/>
                  </a:lnTo>
                  <a:lnTo>
                    <a:pt x="3066592" y="1072603"/>
                  </a:lnTo>
                  <a:lnTo>
                    <a:pt x="3083661" y="1072603"/>
                  </a:lnTo>
                  <a:lnTo>
                    <a:pt x="3090062" y="1066203"/>
                  </a:lnTo>
                  <a:lnTo>
                    <a:pt x="3090062" y="1049134"/>
                  </a:lnTo>
                  <a:lnTo>
                    <a:pt x="3083661" y="1042733"/>
                  </a:lnTo>
                  <a:lnTo>
                    <a:pt x="3066592" y="1042733"/>
                  </a:lnTo>
                  <a:lnTo>
                    <a:pt x="3060192" y="1049134"/>
                  </a:lnTo>
                  <a:lnTo>
                    <a:pt x="3060192" y="1054366"/>
                  </a:lnTo>
                  <a:lnTo>
                    <a:pt x="2617660" y="1054366"/>
                  </a:lnTo>
                  <a:lnTo>
                    <a:pt x="2553525" y="990079"/>
                  </a:lnTo>
                  <a:lnTo>
                    <a:pt x="2632011" y="911656"/>
                  </a:lnTo>
                  <a:lnTo>
                    <a:pt x="2768346" y="911656"/>
                  </a:lnTo>
                  <a:lnTo>
                    <a:pt x="2826194" y="981557"/>
                  </a:lnTo>
                  <a:lnTo>
                    <a:pt x="3498481" y="981557"/>
                  </a:lnTo>
                  <a:lnTo>
                    <a:pt x="3900271" y="776173"/>
                  </a:lnTo>
                  <a:lnTo>
                    <a:pt x="3901402" y="777519"/>
                  </a:lnTo>
                  <a:lnTo>
                    <a:pt x="3907802" y="782853"/>
                  </a:lnTo>
                  <a:lnTo>
                    <a:pt x="3917404" y="782853"/>
                  </a:lnTo>
                  <a:lnTo>
                    <a:pt x="3928072" y="772185"/>
                  </a:lnTo>
                  <a:lnTo>
                    <a:pt x="3928072" y="762584"/>
                  </a:lnTo>
                  <a:lnTo>
                    <a:pt x="3922738" y="756183"/>
                  </a:lnTo>
                  <a:lnTo>
                    <a:pt x="3917404" y="750849"/>
                  </a:lnTo>
                  <a:lnTo>
                    <a:pt x="3907802" y="750849"/>
                  </a:lnTo>
                  <a:lnTo>
                    <a:pt x="3901402" y="756183"/>
                  </a:lnTo>
                  <a:lnTo>
                    <a:pt x="3896068" y="761517"/>
                  </a:lnTo>
                  <a:lnTo>
                    <a:pt x="3896068" y="770178"/>
                  </a:lnTo>
                  <a:lnTo>
                    <a:pt x="3495268" y="974039"/>
                  </a:lnTo>
                  <a:lnTo>
                    <a:pt x="2910268" y="974039"/>
                  </a:lnTo>
                  <a:lnTo>
                    <a:pt x="2973260" y="911656"/>
                  </a:lnTo>
                  <a:lnTo>
                    <a:pt x="3070631" y="911656"/>
                  </a:lnTo>
                  <a:lnTo>
                    <a:pt x="3101035" y="881265"/>
                  </a:lnTo>
                  <a:lnTo>
                    <a:pt x="3303193" y="881265"/>
                  </a:lnTo>
                  <a:lnTo>
                    <a:pt x="3370694" y="813701"/>
                  </a:lnTo>
                  <a:lnTo>
                    <a:pt x="3379774" y="822756"/>
                  </a:lnTo>
                  <a:lnTo>
                    <a:pt x="3378758" y="830122"/>
                  </a:lnTo>
                  <a:lnTo>
                    <a:pt x="3379660" y="837399"/>
                  </a:lnTo>
                  <a:lnTo>
                    <a:pt x="3382365" y="844181"/>
                  </a:lnTo>
                  <a:lnTo>
                    <a:pt x="3386823" y="850049"/>
                  </a:lnTo>
                  <a:lnTo>
                    <a:pt x="3392106" y="855319"/>
                  </a:lnTo>
                  <a:lnTo>
                    <a:pt x="3399155" y="857961"/>
                  </a:lnTo>
                  <a:lnTo>
                    <a:pt x="3415004" y="857961"/>
                  </a:lnTo>
                  <a:lnTo>
                    <a:pt x="3422053" y="855319"/>
                  </a:lnTo>
                  <a:lnTo>
                    <a:pt x="3432619" y="844765"/>
                  </a:lnTo>
                  <a:lnTo>
                    <a:pt x="3435261" y="837717"/>
                  </a:lnTo>
                  <a:lnTo>
                    <a:pt x="3435261" y="821880"/>
                  </a:lnTo>
                  <a:lnTo>
                    <a:pt x="3432619" y="814844"/>
                  </a:lnTo>
                  <a:lnTo>
                    <a:pt x="3422053" y="804278"/>
                  </a:lnTo>
                  <a:lnTo>
                    <a:pt x="3415004" y="801636"/>
                  </a:lnTo>
                  <a:lnTo>
                    <a:pt x="3401796" y="801636"/>
                  </a:lnTo>
                  <a:lnTo>
                    <a:pt x="3399155" y="802513"/>
                  </a:lnTo>
                  <a:lnTo>
                    <a:pt x="3390506" y="793877"/>
                  </a:lnTo>
                  <a:lnTo>
                    <a:pt x="3495179" y="689102"/>
                  </a:lnTo>
                  <a:lnTo>
                    <a:pt x="3686098" y="689102"/>
                  </a:lnTo>
                  <a:lnTo>
                    <a:pt x="4005681" y="523494"/>
                  </a:lnTo>
                  <a:lnTo>
                    <a:pt x="4006558" y="524535"/>
                  </a:lnTo>
                  <a:lnTo>
                    <a:pt x="4012958" y="529869"/>
                  </a:lnTo>
                  <a:lnTo>
                    <a:pt x="4022560" y="529869"/>
                  </a:lnTo>
                  <a:lnTo>
                    <a:pt x="4033228" y="519201"/>
                  </a:lnTo>
                  <a:lnTo>
                    <a:pt x="4033228" y="509600"/>
                  </a:lnTo>
                  <a:lnTo>
                    <a:pt x="4027894" y="503199"/>
                  </a:lnTo>
                  <a:lnTo>
                    <a:pt x="4022560" y="497865"/>
                  </a:lnTo>
                  <a:lnTo>
                    <a:pt x="4012958" y="497865"/>
                  </a:lnTo>
                  <a:lnTo>
                    <a:pt x="4006558" y="503199"/>
                  </a:lnTo>
                  <a:lnTo>
                    <a:pt x="4001224" y="508533"/>
                  </a:lnTo>
                  <a:lnTo>
                    <a:pt x="4001224" y="517613"/>
                  </a:lnTo>
                  <a:lnTo>
                    <a:pt x="3682873" y="681583"/>
                  </a:lnTo>
                  <a:lnTo>
                    <a:pt x="3490887" y="681583"/>
                  </a:lnTo>
                  <a:lnTo>
                    <a:pt x="3384600" y="787984"/>
                  </a:lnTo>
                  <a:lnTo>
                    <a:pt x="3364788" y="768184"/>
                  </a:lnTo>
                  <a:lnTo>
                    <a:pt x="3364788" y="807796"/>
                  </a:lnTo>
                  <a:lnTo>
                    <a:pt x="3299980" y="872680"/>
                  </a:lnTo>
                  <a:lnTo>
                    <a:pt x="3109633" y="872680"/>
                  </a:lnTo>
                  <a:lnTo>
                    <a:pt x="3153575" y="828763"/>
                  </a:lnTo>
                  <a:lnTo>
                    <a:pt x="3153765" y="828763"/>
                  </a:lnTo>
                  <a:lnTo>
                    <a:pt x="3160166" y="822363"/>
                  </a:lnTo>
                  <a:lnTo>
                    <a:pt x="3160166" y="822185"/>
                  </a:lnTo>
                  <a:lnTo>
                    <a:pt x="3204502" y="777875"/>
                  </a:lnTo>
                  <a:lnTo>
                    <a:pt x="3334855" y="777875"/>
                  </a:lnTo>
                  <a:lnTo>
                    <a:pt x="3364788" y="807796"/>
                  </a:lnTo>
                  <a:lnTo>
                    <a:pt x="3364788" y="768184"/>
                  </a:lnTo>
                  <a:lnTo>
                    <a:pt x="3345434" y="748830"/>
                  </a:lnTo>
                  <a:lnTo>
                    <a:pt x="3231807" y="748830"/>
                  </a:lnTo>
                  <a:lnTo>
                    <a:pt x="3318129" y="662584"/>
                  </a:lnTo>
                  <a:lnTo>
                    <a:pt x="3584994" y="662584"/>
                  </a:lnTo>
                  <a:lnTo>
                    <a:pt x="3769068" y="478637"/>
                  </a:lnTo>
                  <a:lnTo>
                    <a:pt x="3942588" y="478637"/>
                  </a:lnTo>
                  <a:lnTo>
                    <a:pt x="3998950" y="422313"/>
                  </a:lnTo>
                  <a:lnTo>
                    <a:pt x="4451667" y="422313"/>
                  </a:lnTo>
                  <a:lnTo>
                    <a:pt x="4456252" y="428231"/>
                  </a:lnTo>
                  <a:lnTo>
                    <a:pt x="4462005" y="432663"/>
                  </a:lnTo>
                  <a:lnTo>
                    <a:pt x="4468749" y="435444"/>
                  </a:lnTo>
                  <a:lnTo>
                    <a:pt x="4476318" y="436397"/>
                  </a:lnTo>
                  <a:lnTo>
                    <a:pt x="4487405" y="434225"/>
                  </a:lnTo>
                  <a:lnTo>
                    <a:pt x="4496359" y="428256"/>
                  </a:lnTo>
                  <a:lnTo>
                    <a:pt x="4502328" y="419315"/>
                  </a:lnTo>
                  <a:lnTo>
                    <a:pt x="4504512" y="408228"/>
                  </a:lnTo>
                  <a:close/>
                </a:path>
              </a:pathLst>
            </a:custGeom>
            <a:solidFill>
              <a:srgbClr val="FFFFFF"/>
            </a:solidFill>
          </p:spPr>
          <p:txBody>
            <a:bodyPr wrap="square" lIns="0" tIns="0" rIns="0" bIns="0" rtlCol="0"/>
            <a:lstStyle/>
            <a:p>
              <a:endParaRPr/>
            </a:p>
          </p:txBody>
        </p:sp>
        <p:sp>
          <p:nvSpPr>
            <p:cNvPr id="9" name="object 9"/>
            <p:cNvSpPr/>
            <p:nvPr/>
          </p:nvSpPr>
          <p:spPr>
            <a:xfrm>
              <a:off x="361188" y="2961131"/>
              <a:ext cx="4053840" cy="868680"/>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1603248" y="3413760"/>
              <a:ext cx="4053827" cy="868680"/>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1245107" y="4134611"/>
              <a:ext cx="4053840" cy="868680"/>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771372" y="3331730"/>
              <a:ext cx="4033520" cy="854710"/>
            </a:xfrm>
            <a:custGeom>
              <a:avLst/>
              <a:gdLst/>
              <a:ahLst/>
              <a:cxnLst/>
              <a:rect l="l" t="t" r="r" b="b"/>
              <a:pathLst>
                <a:path w="4033520" h="854710">
                  <a:moveTo>
                    <a:pt x="3751478" y="830846"/>
                  </a:moveTo>
                  <a:lnTo>
                    <a:pt x="3745077" y="824445"/>
                  </a:lnTo>
                  <a:lnTo>
                    <a:pt x="3728008" y="824445"/>
                  </a:lnTo>
                  <a:lnTo>
                    <a:pt x="3721608" y="830846"/>
                  </a:lnTo>
                  <a:lnTo>
                    <a:pt x="3721608" y="834961"/>
                  </a:lnTo>
                  <a:lnTo>
                    <a:pt x="3634765" y="834961"/>
                  </a:lnTo>
                  <a:lnTo>
                    <a:pt x="3498558" y="699262"/>
                  </a:lnTo>
                  <a:lnTo>
                    <a:pt x="2826105" y="699262"/>
                  </a:lnTo>
                  <a:lnTo>
                    <a:pt x="2748889" y="818807"/>
                  </a:lnTo>
                  <a:lnTo>
                    <a:pt x="2596642" y="818807"/>
                  </a:lnTo>
                  <a:lnTo>
                    <a:pt x="2391918" y="613714"/>
                  </a:lnTo>
                  <a:lnTo>
                    <a:pt x="1712366" y="612673"/>
                  </a:lnTo>
                  <a:lnTo>
                    <a:pt x="1712366" y="608342"/>
                  </a:lnTo>
                  <a:lnTo>
                    <a:pt x="1704898" y="601941"/>
                  </a:lnTo>
                  <a:lnTo>
                    <a:pt x="1688896" y="601941"/>
                  </a:lnTo>
                  <a:lnTo>
                    <a:pt x="1682496" y="608342"/>
                  </a:lnTo>
                  <a:lnTo>
                    <a:pt x="1682496" y="625411"/>
                  </a:lnTo>
                  <a:lnTo>
                    <a:pt x="1688896" y="631812"/>
                  </a:lnTo>
                  <a:lnTo>
                    <a:pt x="1705965" y="631812"/>
                  </a:lnTo>
                  <a:lnTo>
                    <a:pt x="1712366" y="625411"/>
                  </a:lnTo>
                  <a:lnTo>
                    <a:pt x="1712366" y="621233"/>
                  </a:lnTo>
                  <a:lnTo>
                    <a:pt x="2388705" y="621233"/>
                  </a:lnTo>
                  <a:lnTo>
                    <a:pt x="2585910" y="818807"/>
                  </a:lnTo>
                  <a:lnTo>
                    <a:pt x="2302738" y="818807"/>
                  </a:lnTo>
                  <a:lnTo>
                    <a:pt x="2236241" y="698182"/>
                  </a:lnTo>
                  <a:lnTo>
                    <a:pt x="1870532" y="698182"/>
                  </a:lnTo>
                  <a:lnTo>
                    <a:pt x="1783651" y="785418"/>
                  </a:lnTo>
                  <a:lnTo>
                    <a:pt x="1474774" y="785418"/>
                  </a:lnTo>
                  <a:lnTo>
                    <a:pt x="1399705" y="710031"/>
                  </a:lnTo>
                  <a:lnTo>
                    <a:pt x="887869" y="710031"/>
                  </a:lnTo>
                  <a:lnTo>
                    <a:pt x="887869" y="705878"/>
                  </a:lnTo>
                  <a:lnTo>
                    <a:pt x="881468" y="699477"/>
                  </a:lnTo>
                  <a:lnTo>
                    <a:pt x="864400" y="699477"/>
                  </a:lnTo>
                  <a:lnTo>
                    <a:pt x="857999" y="705878"/>
                  </a:lnTo>
                  <a:lnTo>
                    <a:pt x="857999" y="722947"/>
                  </a:lnTo>
                  <a:lnTo>
                    <a:pt x="864400" y="729348"/>
                  </a:lnTo>
                  <a:lnTo>
                    <a:pt x="881468" y="729348"/>
                  </a:lnTo>
                  <a:lnTo>
                    <a:pt x="887869" y="721880"/>
                  </a:lnTo>
                  <a:lnTo>
                    <a:pt x="887869" y="718642"/>
                  </a:lnTo>
                  <a:lnTo>
                    <a:pt x="1396492" y="718642"/>
                  </a:lnTo>
                  <a:lnTo>
                    <a:pt x="1471561" y="792949"/>
                  </a:lnTo>
                  <a:lnTo>
                    <a:pt x="1786877" y="792949"/>
                  </a:lnTo>
                  <a:lnTo>
                    <a:pt x="1873745" y="705726"/>
                  </a:lnTo>
                  <a:lnTo>
                    <a:pt x="2233028" y="705726"/>
                  </a:lnTo>
                  <a:lnTo>
                    <a:pt x="2299525" y="827417"/>
                  </a:lnTo>
                  <a:lnTo>
                    <a:pt x="2753182" y="827417"/>
                  </a:lnTo>
                  <a:lnTo>
                    <a:pt x="2829331" y="706793"/>
                  </a:lnTo>
                  <a:lnTo>
                    <a:pt x="3495344" y="706793"/>
                  </a:lnTo>
                  <a:lnTo>
                    <a:pt x="3631552" y="843572"/>
                  </a:lnTo>
                  <a:lnTo>
                    <a:pt x="3721608" y="843572"/>
                  </a:lnTo>
                  <a:lnTo>
                    <a:pt x="3721608" y="847915"/>
                  </a:lnTo>
                  <a:lnTo>
                    <a:pt x="3728008" y="854316"/>
                  </a:lnTo>
                  <a:lnTo>
                    <a:pt x="3745077" y="854316"/>
                  </a:lnTo>
                  <a:lnTo>
                    <a:pt x="3751478" y="847915"/>
                  </a:lnTo>
                  <a:lnTo>
                    <a:pt x="3751478" y="830846"/>
                  </a:lnTo>
                  <a:close/>
                </a:path>
                <a:path w="4033520" h="854710">
                  <a:moveTo>
                    <a:pt x="4033228" y="82524"/>
                  </a:moveTo>
                  <a:lnTo>
                    <a:pt x="4027894" y="76123"/>
                  </a:lnTo>
                  <a:lnTo>
                    <a:pt x="4022560" y="70789"/>
                  </a:lnTo>
                  <a:lnTo>
                    <a:pt x="4012958" y="70789"/>
                  </a:lnTo>
                  <a:lnTo>
                    <a:pt x="4006558" y="76123"/>
                  </a:lnTo>
                  <a:lnTo>
                    <a:pt x="4001224" y="81457"/>
                  </a:lnTo>
                  <a:lnTo>
                    <a:pt x="4001224" y="90512"/>
                  </a:lnTo>
                  <a:lnTo>
                    <a:pt x="3682873" y="253961"/>
                  </a:lnTo>
                  <a:lnTo>
                    <a:pt x="3490887" y="253961"/>
                  </a:lnTo>
                  <a:lnTo>
                    <a:pt x="3299980" y="444449"/>
                  </a:lnTo>
                  <a:lnTo>
                    <a:pt x="3000730" y="444449"/>
                  </a:lnTo>
                  <a:lnTo>
                    <a:pt x="2898000" y="546963"/>
                  </a:lnTo>
                  <a:lnTo>
                    <a:pt x="2829407" y="546963"/>
                  </a:lnTo>
                  <a:lnTo>
                    <a:pt x="2768663" y="472757"/>
                  </a:lnTo>
                  <a:lnTo>
                    <a:pt x="2850807" y="390258"/>
                  </a:lnTo>
                  <a:lnTo>
                    <a:pt x="3130918" y="390258"/>
                  </a:lnTo>
                  <a:lnTo>
                    <a:pt x="3131362" y="393763"/>
                  </a:lnTo>
                  <a:lnTo>
                    <a:pt x="3137763" y="400164"/>
                  </a:lnTo>
                  <a:lnTo>
                    <a:pt x="3153765" y="400164"/>
                  </a:lnTo>
                  <a:lnTo>
                    <a:pt x="3160166" y="393763"/>
                  </a:lnTo>
                  <a:lnTo>
                    <a:pt x="3160166" y="376694"/>
                  </a:lnTo>
                  <a:lnTo>
                    <a:pt x="3153765" y="370293"/>
                  </a:lnTo>
                  <a:lnTo>
                    <a:pt x="3136696" y="370293"/>
                  </a:lnTo>
                  <a:lnTo>
                    <a:pt x="3130296" y="376694"/>
                  </a:lnTo>
                  <a:lnTo>
                    <a:pt x="3130296" y="382790"/>
                  </a:lnTo>
                  <a:lnTo>
                    <a:pt x="2847581" y="382790"/>
                  </a:lnTo>
                  <a:lnTo>
                    <a:pt x="2762974" y="465810"/>
                  </a:lnTo>
                  <a:lnTo>
                    <a:pt x="2731833" y="427748"/>
                  </a:lnTo>
                  <a:lnTo>
                    <a:pt x="2310447" y="427748"/>
                  </a:lnTo>
                  <a:lnTo>
                    <a:pt x="2233257" y="548043"/>
                  </a:lnTo>
                  <a:lnTo>
                    <a:pt x="2029028" y="548043"/>
                  </a:lnTo>
                  <a:lnTo>
                    <a:pt x="2233231" y="344855"/>
                  </a:lnTo>
                  <a:lnTo>
                    <a:pt x="2562542" y="344855"/>
                  </a:lnTo>
                  <a:lnTo>
                    <a:pt x="2834157" y="31915"/>
                  </a:lnTo>
                  <a:lnTo>
                    <a:pt x="2836430" y="34251"/>
                  </a:lnTo>
                  <a:lnTo>
                    <a:pt x="2846032" y="34251"/>
                  </a:lnTo>
                  <a:lnTo>
                    <a:pt x="2851366" y="27622"/>
                  </a:lnTo>
                  <a:lnTo>
                    <a:pt x="2856700" y="22098"/>
                  </a:lnTo>
                  <a:lnTo>
                    <a:pt x="2856700" y="12153"/>
                  </a:lnTo>
                  <a:lnTo>
                    <a:pt x="2851366" y="5524"/>
                  </a:lnTo>
                  <a:lnTo>
                    <a:pt x="2846032" y="0"/>
                  </a:lnTo>
                  <a:lnTo>
                    <a:pt x="2836430" y="0"/>
                  </a:lnTo>
                  <a:lnTo>
                    <a:pt x="2830030" y="5524"/>
                  </a:lnTo>
                  <a:lnTo>
                    <a:pt x="2824696" y="11049"/>
                  </a:lnTo>
                  <a:lnTo>
                    <a:pt x="2824696" y="20993"/>
                  </a:lnTo>
                  <a:lnTo>
                    <a:pt x="2828467" y="25692"/>
                  </a:lnTo>
                  <a:lnTo>
                    <a:pt x="2559329" y="336283"/>
                  </a:lnTo>
                  <a:lnTo>
                    <a:pt x="2230018" y="336283"/>
                  </a:lnTo>
                  <a:lnTo>
                    <a:pt x="2018271" y="548043"/>
                  </a:lnTo>
                  <a:lnTo>
                    <a:pt x="1874062" y="548043"/>
                  </a:lnTo>
                  <a:lnTo>
                    <a:pt x="1787207" y="461048"/>
                  </a:lnTo>
                  <a:lnTo>
                    <a:pt x="1471968" y="461048"/>
                  </a:lnTo>
                  <a:lnTo>
                    <a:pt x="1396911" y="536232"/>
                  </a:lnTo>
                  <a:lnTo>
                    <a:pt x="576961" y="536232"/>
                  </a:lnTo>
                  <a:lnTo>
                    <a:pt x="787476" y="446951"/>
                  </a:lnTo>
                  <a:lnTo>
                    <a:pt x="1290993" y="446951"/>
                  </a:lnTo>
                  <a:lnTo>
                    <a:pt x="1290993" y="451675"/>
                  </a:lnTo>
                  <a:lnTo>
                    <a:pt x="1298727" y="458076"/>
                  </a:lnTo>
                  <a:lnTo>
                    <a:pt x="1315300" y="458076"/>
                  </a:lnTo>
                  <a:lnTo>
                    <a:pt x="1321930" y="451675"/>
                  </a:lnTo>
                  <a:lnTo>
                    <a:pt x="1321930" y="434606"/>
                  </a:lnTo>
                  <a:lnTo>
                    <a:pt x="1315300" y="428205"/>
                  </a:lnTo>
                  <a:lnTo>
                    <a:pt x="1297622" y="428205"/>
                  </a:lnTo>
                  <a:lnTo>
                    <a:pt x="1290993" y="434606"/>
                  </a:lnTo>
                  <a:lnTo>
                    <a:pt x="1290993" y="439483"/>
                  </a:lnTo>
                  <a:lnTo>
                    <a:pt x="784263" y="439483"/>
                  </a:lnTo>
                  <a:lnTo>
                    <a:pt x="559015" y="536232"/>
                  </a:lnTo>
                  <a:lnTo>
                    <a:pt x="29870" y="536232"/>
                  </a:lnTo>
                  <a:lnTo>
                    <a:pt x="29870" y="530618"/>
                  </a:lnTo>
                  <a:lnTo>
                    <a:pt x="23469" y="524217"/>
                  </a:lnTo>
                  <a:lnTo>
                    <a:pt x="6400" y="524217"/>
                  </a:lnTo>
                  <a:lnTo>
                    <a:pt x="0" y="530618"/>
                  </a:lnTo>
                  <a:lnTo>
                    <a:pt x="0" y="547687"/>
                  </a:lnTo>
                  <a:lnTo>
                    <a:pt x="6400" y="554088"/>
                  </a:lnTo>
                  <a:lnTo>
                    <a:pt x="23469" y="554088"/>
                  </a:lnTo>
                  <a:lnTo>
                    <a:pt x="29870" y="547687"/>
                  </a:lnTo>
                  <a:lnTo>
                    <a:pt x="29870" y="543750"/>
                  </a:lnTo>
                  <a:lnTo>
                    <a:pt x="384568" y="543750"/>
                  </a:lnTo>
                  <a:lnTo>
                    <a:pt x="614260" y="644004"/>
                  </a:lnTo>
                  <a:lnTo>
                    <a:pt x="1537512" y="644004"/>
                  </a:lnTo>
                  <a:lnTo>
                    <a:pt x="1568704" y="675017"/>
                  </a:lnTo>
                  <a:lnTo>
                    <a:pt x="1565871" y="678408"/>
                  </a:lnTo>
                  <a:lnTo>
                    <a:pt x="1565871" y="688009"/>
                  </a:lnTo>
                  <a:lnTo>
                    <a:pt x="1576539" y="698677"/>
                  </a:lnTo>
                  <a:lnTo>
                    <a:pt x="1586141" y="698677"/>
                  </a:lnTo>
                  <a:lnTo>
                    <a:pt x="1592541" y="693343"/>
                  </a:lnTo>
                  <a:lnTo>
                    <a:pt x="1597875" y="688009"/>
                  </a:lnTo>
                  <a:lnTo>
                    <a:pt x="1597875" y="678408"/>
                  </a:lnTo>
                  <a:lnTo>
                    <a:pt x="1592541" y="672007"/>
                  </a:lnTo>
                  <a:lnTo>
                    <a:pt x="1587207" y="666673"/>
                  </a:lnTo>
                  <a:lnTo>
                    <a:pt x="1577606" y="666673"/>
                  </a:lnTo>
                  <a:lnTo>
                    <a:pt x="1574482" y="669277"/>
                  </a:lnTo>
                  <a:lnTo>
                    <a:pt x="1540725" y="636536"/>
                  </a:lnTo>
                  <a:lnTo>
                    <a:pt x="617486" y="636536"/>
                  </a:lnTo>
                  <a:lnTo>
                    <a:pt x="402310" y="543750"/>
                  </a:lnTo>
                  <a:lnTo>
                    <a:pt x="1400136" y="543750"/>
                  </a:lnTo>
                  <a:lnTo>
                    <a:pt x="1475193" y="468566"/>
                  </a:lnTo>
                  <a:lnTo>
                    <a:pt x="1783994" y="468566"/>
                  </a:lnTo>
                  <a:lnTo>
                    <a:pt x="1870837" y="555561"/>
                  </a:lnTo>
                  <a:lnTo>
                    <a:pt x="2236470" y="555561"/>
                  </a:lnTo>
                  <a:lnTo>
                    <a:pt x="2313673" y="435267"/>
                  </a:lnTo>
                  <a:lnTo>
                    <a:pt x="2413901" y="435267"/>
                  </a:lnTo>
                  <a:lnTo>
                    <a:pt x="2613406" y="634809"/>
                  </a:lnTo>
                  <a:lnTo>
                    <a:pt x="3060192" y="634809"/>
                  </a:lnTo>
                  <a:lnTo>
                    <a:pt x="3060192" y="639127"/>
                  </a:lnTo>
                  <a:lnTo>
                    <a:pt x="3066592" y="645528"/>
                  </a:lnTo>
                  <a:lnTo>
                    <a:pt x="3083661" y="645528"/>
                  </a:lnTo>
                  <a:lnTo>
                    <a:pt x="3090062" y="639127"/>
                  </a:lnTo>
                  <a:lnTo>
                    <a:pt x="3090062" y="622058"/>
                  </a:lnTo>
                  <a:lnTo>
                    <a:pt x="3083661" y="615657"/>
                  </a:lnTo>
                  <a:lnTo>
                    <a:pt x="3066592" y="615657"/>
                  </a:lnTo>
                  <a:lnTo>
                    <a:pt x="3060192" y="622058"/>
                  </a:lnTo>
                  <a:lnTo>
                    <a:pt x="3060192" y="627291"/>
                  </a:lnTo>
                  <a:lnTo>
                    <a:pt x="2616619" y="627291"/>
                  </a:lnTo>
                  <a:lnTo>
                    <a:pt x="2424633" y="435267"/>
                  </a:lnTo>
                  <a:lnTo>
                    <a:pt x="2727553" y="435267"/>
                  </a:lnTo>
                  <a:lnTo>
                    <a:pt x="2757360" y="471309"/>
                  </a:lnTo>
                  <a:lnTo>
                    <a:pt x="2754071" y="474535"/>
                  </a:lnTo>
                  <a:lnTo>
                    <a:pt x="2760522" y="480936"/>
                  </a:lnTo>
                  <a:lnTo>
                    <a:pt x="2763151" y="478294"/>
                  </a:lnTo>
                  <a:lnTo>
                    <a:pt x="2826194" y="554482"/>
                  </a:lnTo>
                  <a:lnTo>
                    <a:pt x="3498481" y="554482"/>
                  </a:lnTo>
                  <a:lnTo>
                    <a:pt x="3900271" y="349097"/>
                  </a:lnTo>
                  <a:lnTo>
                    <a:pt x="3901402" y="350443"/>
                  </a:lnTo>
                  <a:lnTo>
                    <a:pt x="3907802" y="355777"/>
                  </a:lnTo>
                  <a:lnTo>
                    <a:pt x="3917404" y="355777"/>
                  </a:lnTo>
                  <a:lnTo>
                    <a:pt x="3928072" y="345109"/>
                  </a:lnTo>
                  <a:lnTo>
                    <a:pt x="3928072" y="335508"/>
                  </a:lnTo>
                  <a:lnTo>
                    <a:pt x="3922738" y="329107"/>
                  </a:lnTo>
                  <a:lnTo>
                    <a:pt x="3917404" y="323773"/>
                  </a:lnTo>
                  <a:lnTo>
                    <a:pt x="3907802" y="323773"/>
                  </a:lnTo>
                  <a:lnTo>
                    <a:pt x="3901402" y="329107"/>
                  </a:lnTo>
                  <a:lnTo>
                    <a:pt x="3896068" y="334441"/>
                  </a:lnTo>
                  <a:lnTo>
                    <a:pt x="3896068" y="343103"/>
                  </a:lnTo>
                  <a:lnTo>
                    <a:pt x="3495268" y="546963"/>
                  </a:lnTo>
                  <a:lnTo>
                    <a:pt x="2908770" y="546963"/>
                  </a:lnTo>
                  <a:lnTo>
                    <a:pt x="3003956" y="453009"/>
                  </a:lnTo>
                  <a:lnTo>
                    <a:pt x="3303193" y="453009"/>
                  </a:lnTo>
                  <a:lnTo>
                    <a:pt x="3495179" y="261442"/>
                  </a:lnTo>
                  <a:lnTo>
                    <a:pt x="3686098" y="261442"/>
                  </a:lnTo>
                  <a:lnTo>
                    <a:pt x="4005656" y="96393"/>
                  </a:lnTo>
                  <a:lnTo>
                    <a:pt x="4006558" y="97459"/>
                  </a:lnTo>
                  <a:lnTo>
                    <a:pt x="4012958" y="102793"/>
                  </a:lnTo>
                  <a:lnTo>
                    <a:pt x="4022560" y="102793"/>
                  </a:lnTo>
                  <a:lnTo>
                    <a:pt x="4033228" y="92125"/>
                  </a:lnTo>
                  <a:lnTo>
                    <a:pt x="4033228" y="82524"/>
                  </a:lnTo>
                  <a:close/>
                </a:path>
              </a:pathLst>
            </a:custGeom>
            <a:solidFill>
              <a:srgbClr val="FFFFFF"/>
            </a:solidFill>
          </p:spPr>
          <p:txBody>
            <a:bodyPr wrap="square" lIns="0" tIns="0" rIns="0" bIns="0" rtlCol="0"/>
            <a:lstStyle/>
            <a:p>
              <a:endParaRPr/>
            </a:p>
          </p:txBody>
        </p:sp>
        <p:sp>
          <p:nvSpPr>
            <p:cNvPr id="13" name="object 13"/>
            <p:cNvSpPr/>
            <p:nvPr/>
          </p:nvSpPr>
          <p:spPr>
            <a:xfrm>
              <a:off x="3023946" y="3222231"/>
              <a:ext cx="108597" cy="109854"/>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2769679" y="3527107"/>
              <a:ext cx="64769" cy="64770"/>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1294384" y="1502371"/>
              <a:ext cx="4465301" cy="3858107"/>
            </a:xfrm>
            <a:prstGeom prst="rect">
              <a:avLst/>
            </a:prstGeom>
            <a:blipFill>
              <a:blip r:embed="rId6" cstate="print"/>
              <a:stretch>
                <a:fillRect/>
              </a:stretch>
            </a:blipFill>
          </p:spPr>
          <p:txBody>
            <a:bodyPr wrap="square" lIns="0" tIns="0" rIns="0" bIns="0" rtlCol="0"/>
            <a:lstStyle/>
            <a:p>
              <a:endParaRPr dirty="0"/>
            </a:p>
          </p:txBody>
        </p:sp>
        <p:sp>
          <p:nvSpPr>
            <p:cNvPr id="16" name="object 16"/>
            <p:cNvSpPr/>
            <p:nvPr/>
          </p:nvSpPr>
          <p:spPr>
            <a:xfrm>
              <a:off x="2693479" y="3682555"/>
              <a:ext cx="64769" cy="64770"/>
            </a:xfrm>
            <a:prstGeom prst="rect">
              <a:avLst/>
            </a:prstGeom>
            <a:blipFill>
              <a:blip r:embed="rId7" cstate="print"/>
              <a:stretch>
                <a:fillRect/>
              </a:stretch>
            </a:blipFill>
          </p:spPr>
          <p:txBody>
            <a:bodyPr wrap="square" lIns="0" tIns="0" rIns="0" bIns="0" rtlCol="0"/>
            <a:lstStyle/>
            <a:p>
              <a:endParaRPr/>
            </a:p>
          </p:txBody>
        </p:sp>
      </p:grpSp>
      <p:sp>
        <p:nvSpPr>
          <p:cNvPr id="18" name="標題 17">
            <a:extLst>
              <a:ext uri="{FF2B5EF4-FFF2-40B4-BE49-F238E27FC236}">
                <a16:creationId xmlns:a16="http://schemas.microsoft.com/office/drawing/2014/main" id="{AD79E1B5-33D2-011B-172C-B5C76D4949F2}"/>
              </a:ext>
            </a:extLst>
          </p:cNvPr>
          <p:cNvSpPr>
            <a:spLocks noGrp="1"/>
          </p:cNvSpPr>
          <p:nvPr>
            <p:ph type="title"/>
          </p:nvPr>
        </p:nvSpPr>
        <p:spPr/>
        <p:txBody>
          <a:bodyPr/>
          <a:lstStyle/>
          <a:p>
            <a:endParaRPr lang="zh-TW" altLang="en-US" dirty="0"/>
          </a:p>
        </p:txBody>
      </p:sp>
      <p:sp>
        <p:nvSpPr>
          <p:cNvPr id="20" name="object 6">
            <a:extLst>
              <a:ext uri="{FF2B5EF4-FFF2-40B4-BE49-F238E27FC236}">
                <a16:creationId xmlns:a16="http://schemas.microsoft.com/office/drawing/2014/main" id="{C2AFDEBE-03C7-5212-C124-F62B84788DFB}"/>
              </a:ext>
            </a:extLst>
          </p:cNvPr>
          <p:cNvSpPr txBox="1">
            <a:spLocks noGrp="1"/>
          </p:cNvSpPr>
          <p:nvPr>
            <p:ph type="body" idx="1"/>
          </p:nvPr>
        </p:nvSpPr>
        <p:spPr>
          <a:xfrm>
            <a:off x="654049" y="1765898"/>
            <a:ext cx="10883900" cy="1979516"/>
          </a:xfrm>
          <a:prstGeom prst="rect">
            <a:avLst/>
          </a:prstGeom>
        </p:spPr>
        <p:txBody>
          <a:bodyPr vert="horz" wrap="square" lIns="0" tIns="1045972" rIns="0" bIns="0" rtlCol="0">
            <a:spAutoFit/>
          </a:bodyPr>
          <a:lstStyle/>
          <a:p>
            <a:pPr marL="134620" algn="ctr">
              <a:lnSpc>
                <a:spcPct val="100000"/>
              </a:lnSpc>
              <a:spcBef>
                <a:spcPts val="100"/>
              </a:spcBef>
            </a:pPr>
            <a:r>
              <a:rPr lang="en" sz="6000" b="1" spc="-5" dirty="0">
                <a:solidFill>
                  <a:srgbClr val="295488"/>
                </a:solidFill>
                <a:latin typeface="Arial"/>
                <a:cs typeface="Arial"/>
              </a:rPr>
              <a:t>Thanks for listening!</a:t>
            </a:r>
            <a:endParaRPr sz="2800" dirty="0">
              <a:latin typeface="Arial"/>
              <a:cs typeface="Arial"/>
            </a:endParaRPr>
          </a:p>
        </p:txBody>
      </p:sp>
      <p:sp>
        <p:nvSpPr>
          <p:cNvPr id="22" name="object 12">
            <a:extLst>
              <a:ext uri="{FF2B5EF4-FFF2-40B4-BE49-F238E27FC236}">
                <a16:creationId xmlns:a16="http://schemas.microsoft.com/office/drawing/2014/main" id="{187C4EA0-EB83-6A9F-75BB-3FBC1DC3104F}"/>
              </a:ext>
            </a:extLst>
          </p:cNvPr>
          <p:cNvSpPr/>
          <p:nvPr/>
        </p:nvSpPr>
        <p:spPr>
          <a:xfrm>
            <a:off x="10896600" y="161315"/>
            <a:ext cx="1037000" cy="1037000"/>
          </a:xfrm>
          <a:prstGeom prst="rect">
            <a:avLst/>
          </a:prstGeom>
          <a:blipFill>
            <a:blip r:embed="rId8" cstate="print"/>
            <a:stretch>
              <a:fillRect/>
            </a:stretch>
          </a:blipFill>
        </p:spPr>
        <p:txBody>
          <a:bodyPr wrap="square" lIns="0" tIns="0" rIns="0" bIns="0" rtlCol="0"/>
          <a:lstStyle/>
          <a:p>
            <a:endParaRPr/>
          </a:p>
        </p:txBody>
      </p:sp>
      <p:sp>
        <p:nvSpPr>
          <p:cNvPr id="23" name="Rectangle 6">
            <a:extLst>
              <a:ext uri="{FF2B5EF4-FFF2-40B4-BE49-F238E27FC236}">
                <a16:creationId xmlns:a16="http://schemas.microsoft.com/office/drawing/2014/main" id="{2DEF31F0-D633-3026-D5AB-36BD2EDF7E0B}"/>
              </a:ext>
            </a:extLst>
          </p:cNvPr>
          <p:cNvSpPr txBox="1">
            <a:spLocks noChangeArrowheads="1"/>
          </p:cNvSpPr>
          <p:nvPr/>
        </p:nvSpPr>
        <p:spPr>
          <a:xfrm>
            <a:off x="3102896" y="6541839"/>
            <a:ext cx="5986206" cy="346438"/>
          </a:xfrm>
          <a:prstGeom prst="rect">
            <a:avLst/>
          </a:prstGeom>
          <a:noFill/>
          <a:ln>
            <a:miter lim="800000"/>
            <a:headEnd/>
            <a:tailEnd/>
          </a:ln>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 altLang="zh-TW" sz="1400" spc="-5" dirty="0">
                <a:solidFill>
                  <a:schemeClr val="tx2">
                    <a:lumMod val="50000"/>
                  </a:schemeClr>
                </a:solidFill>
                <a:latin typeface="Arial"/>
                <a:cs typeface="Arial"/>
              </a:rPr>
              <a:t>DC &amp; CV Lab. CSIE NTU</a:t>
            </a:r>
            <a:endParaRPr lang="en-US" altLang="zh-TW" sz="1400" dirty="0">
              <a:solidFill>
                <a:schemeClr val="tx2">
                  <a:lumMod val="50000"/>
                </a:schemeClr>
              </a:solidFill>
              <a:latin typeface="Arial" panose="020B0604020202020204" pitchFamily="34" charset="0"/>
              <a:ea typeface="+mj-ea"/>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E55DCD61-2DFD-AEC1-F233-DC9C48FB1B6A}"/>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2</a:t>
            </a:fld>
            <a:endParaRPr lang="en-US" altLang="zh-TW" dirty="0"/>
          </a:p>
        </p:txBody>
      </p:sp>
      <p:sp>
        <p:nvSpPr>
          <p:cNvPr id="2" name="object 2"/>
          <p:cNvSpPr txBox="1">
            <a:spLocks noGrp="1"/>
          </p:cNvSpPr>
          <p:nvPr>
            <p:ph type="title"/>
          </p:nvPr>
        </p:nvSpPr>
        <p:spPr>
          <a:xfrm>
            <a:off x="1781022" y="377444"/>
            <a:ext cx="4598670" cy="574040"/>
          </a:xfrm>
          <a:prstGeom prst="rect">
            <a:avLst/>
          </a:prstGeom>
        </p:spPr>
        <p:txBody>
          <a:bodyPr vert="horz" wrap="square" lIns="0" tIns="12700" rIns="0" bIns="0" rtlCol="0">
            <a:spAutoFit/>
          </a:bodyPr>
          <a:lstStyle/>
          <a:p>
            <a:pPr marL="12700">
              <a:lnSpc>
                <a:spcPct val="100000"/>
              </a:lnSpc>
              <a:spcBef>
                <a:spcPts val="100"/>
              </a:spcBef>
            </a:pPr>
            <a:r>
              <a:rPr lang="en-US" sz="3600" spc="-5" dirty="0"/>
              <a:t>Outline</a:t>
            </a:r>
            <a:endParaRPr sz="3600" dirty="0"/>
          </a:p>
        </p:txBody>
      </p:sp>
      <p:sp>
        <p:nvSpPr>
          <p:cNvPr id="3" name="object 3"/>
          <p:cNvSpPr txBox="1"/>
          <p:nvPr/>
        </p:nvSpPr>
        <p:spPr>
          <a:xfrm>
            <a:off x="764540" y="1368191"/>
            <a:ext cx="5290185" cy="2374368"/>
          </a:xfrm>
          <a:prstGeom prst="rect">
            <a:avLst/>
          </a:prstGeom>
        </p:spPr>
        <p:txBody>
          <a:bodyPr vert="horz" wrap="square" lIns="0" tIns="108585" rIns="0" bIns="0" rtlCol="0">
            <a:spAutoFit/>
          </a:bodyPr>
          <a:lstStyle/>
          <a:p>
            <a:pPr marL="469900" indent="-457200">
              <a:lnSpc>
                <a:spcPct val="100000"/>
              </a:lnSpc>
              <a:spcBef>
                <a:spcPts val="855"/>
              </a:spcBef>
              <a:buSzPct val="81250"/>
              <a:buFont typeface="Wingdings"/>
              <a:buChar char=""/>
              <a:tabLst>
                <a:tab pos="469265" algn="l"/>
                <a:tab pos="469900" algn="l"/>
              </a:tabLst>
            </a:pPr>
            <a:r>
              <a:rPr lang="en-US" sz="3200" b="1" spc="-5" dirty="0">
                <a:solidFill>
                  <a:srgbClr val="10253F"/>
                </a:solidFill>
                <a:latin typeface="Arial"/>
                <a:cs typeface="Arial"/>
              </a:rPr>
              <a:t>Introduction</a:t>
            </a:r>
          </a:p>
          <a:p>
            <a:pPr marL="469900" indent="-457200">
              <a:lnSpc>
                <a:spcPct val="100000"/>
              </a:lnSpc>
              <a:spcBef>
                <a:spcPts val="855"/>
              </a:spcBef>
              <a:buSzPct val="81250"/>
              <a:buFont typeface="Wingdings"/>
              <a:buChar char=""/>
              <a:tabLst>
                <a:tab pos="469265" algn="l"/>
                <a:tab pos="469900" algn="l"/>
              </a:tabLst>
            </a:pPr>
            <a:r>
              <a:rPr lang="en-US" sz="3200" b="1" spc="-25" dirty="0">
                <a:solidFill>
                  <a:schemeClr val="bg1">
                    <a:lumMod val="85000"/>
                  </a:schemeClr>
                </a:solidFill>
                <a:latin typeface="Arial"/>
                <a:cs typeface="Arial"/>
              </a:rPr>
              <a:t>Proposed Method</a:t>
            </a:r>
            <a:endParaRPr sz="3200" b="1" dirty="0">
              <a:solidFill>
                <a:schemeClr val="bg1">
                  <a:lumMod val="85000"/>
                </a:schemeClr>
              </a:solidFill>
              <a:latin typeface="Arial"/>
              <a:cs typeface="Arial"/>
            </a:endParaRPr>
          </a:p>
          <a:p>
            <a:pPr marL="469900" indent="-457200">
              <a:lnSpc>
                <a:spcPct val="100000"/>
              </a:lnSpc>
              <a:spcBef>
                <a:spcPts val="730"/>
              </a:spcBef>
              <a:buSzPct val="81250"/>
              <a:buFont typeface="Wingdings"/>
              <a:buChar char=""/>
              <a:tabLst>
                <a:tab pos="469265" algn="l"/>
                <a:tab pos="469900" algn="l"/>
              </a:tabLst>
            </a:pPr>
            <a:r>
              <a:rPr lang="en-US" sz="3200" b="1" spc="-5" dirty="0">
                <a:solidFill>
                  <a:schemeClr val="bg1">
                    <a:lumMod val="85000"/>
                  </a:schemeClr>
                </a:solidFill>
                <a:latin typeface="Arial"/>
                <a:cs typeface="Arial"/>
              </a:rPr>
              <a:t>Expect Result</a:t>
            </a:r>
          </a:p>
          <a:p>
            <a:pPr marL="469900" indent="-457200">
              <a:lnSpc>
                <a:spcPct val="100000"/>
              </a:lnSpc>
              <a:spcBef>
                <a:spcPts val="730"/>
              </a:spcBef>
              <a:buSzPct val="81250"/>
              <a:buFont typeface="Wingdings"/>
              <a:buChar char=""/>
              <a:tabLst>
                <a:tab pos="469265" algn="l"/>
                <a:tab pos="469900" algn="l"/>
              </a:tabLst>
            </a:pPr>
            <a:r>
              <a:rPr lang="en-US" sz="3200" b="1" spc="-5" dirty="0">
                <a:solidFill>
                  <a:schemeClr val="bg1">
                    <a:lumMod val="85000"/>
                  </a:schemeClr>
                </a:solidFill>
                <a:latin typeface="Arial"/>
                <a:cs typeface="Arial"/>
              </a:rPr>
              <a:t>Summary</a:t>
            </a:r>
          </a:p>
        </p:txBody>
      </p:sp>
    </p:spTree>
    <p:extLst>
      <p:ext uri="{BB962C8B-B14F-4D97-AF65-F5344CB8AC3E}">
        <p14:creationId xmlns:p14="http://schemas.microsoft.com/office/powerpoint/2010/main" val="2413987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E55DCD61-2DFD-AEC1-F233-DC9C48FB1B6A}"/>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3</a:t>
            </a:fld>
            <a:endParaRPr lang="en-US" altLang="zh-TW" dirty="0"/>
          </a:p>
        </p:txBody>
      </p:sp>
      <p:sp>
        <p:nvSpPr>
          <p:cNvPr id="2" name="object 2"/>
          <p:cNvSpPr txBox="1">
            <a:spLocks noGrp="1"/>
          </p:cNvSpPr>
          <p:nvPr>
            <p:ph type="title"/>
          </p:nvPr>
        </p:nvSpPr>
        <p:spPr>
          <a:xfrm>
            <a:off x="1781022" y="377444"/>
            <a:ext cx="9191778" cy="574040"/>
          </a:xfrm>
          <a:prstGeom prst="rect">
            <a:avLst/>
          </a:prstGeom>
        </p:spPr>
        <p:txBody>
          <a:bodyPr vert="horz" wrap="square" lIns="0" tIns="12700" rIns="0" bIns="0" rtlCol="0">
            <a:spAutoFit/>
          </a:bodyPr>
          <a:lstStyle/>
          <a:p>
            <a:pPr marL="12700">
              <a:lnSpc>
                <a:spcPct val="100000"/>
              </a:lnSpc>
              <a:spcBef>
                <a:spcPts val="100"/>
              </a:spcBef>
            </a:pPr>
            <a:r>
              <a:rPr lang="en-US" altLang="zh-TW" sz="3600" spc="-5" dirty="0"/>
              <a:t>Introduction: </a:t>
            </a:r>
            <a:r>
              <a:rPr kumimoji="1" lang="en-US" altLang="zh-TW" sz="3600" dirty="0" err="1">
                <a:latin typeface="Arial" panose="020B0604020202020204" pitchFamily="34" charset="0"/>
                <a:cs typeface="Arial" panose="020B0604020202020204" pitchFamily="34" charset="0"/>
              </a:rPr>
              <a:t>Ipevo</a:t>
            </a:r>
            <a:r>
              <a:rPr kumimoji="1" lang="en-US" altLang="zh-TW" sz="3600" dirty="0">
                <a:latin typeface="Arial" panose="020B0604020202020204" pitchFamily="34" charset="0"/>
                <a:cs typeface="Arial" panose="020B0604020202020204" pitchFamily="34" charset="0"/>
              </a:rPr>
              <a:t> Totem 360</a:t>
            </a:r>
            <a:endParaRPr sz="3600" dirty="0"/>
          </a:p>
        </p:txBody>
      </p:sp>
      <p:sp>
        <p:nvSpPr>
          <p:cNvPr id="3" name="object 3"/>
          <p:cNvSpPr txBox="1"/>
          <p:nvPr/>
        </p:nvSpPr>
        <p:spPr>
          <a:xfrm>
            <a:off x="764540" y="1368191"/>
            <a:ext cx="9446260" cy="602088"/>
          </a:xfrm>
          <a:prstGeom prst="rect">
            <a:avLst/>
          </a:prstGeom>
        </p:spPr>
        <p:txBody>
          <a:bodyPr vert="horz" wrap="square" lIns="0" tIns="108585" rIns="0" bIns="0" rtlCol="0">
            <a:spAutoFit/>
          </a:bodyPr>
          <a:lstStyle/>
          <a:p>
            <a:pPr marL="12700">
              <a:lnSpc>
                <a:spcPct val="100000"/>
              </a:lnSpc>
              <a:spcBef>
                <a:spcPts val="855"/>
              </a:spcBef>
              <a:buSzPct val="81250"/>
              <a:tabLst>
                <a:tab pos="469265" algn="l"/>
                <a:tab pos="469900" algn="l"/>
              </a:tabLst>
            </a:pPr>
            <a:r>
              <a:rPr lang="en-US" sz="3200" b="1" spc="-5" dirty="0">
                <a:solidFill>
                  <a:srgbClr val="10253F"/>
                </a:solidFill>
                <a:latin typeface="Arial"/>
                <a:cs typeface="Arial"/>
              </a:rPr>
              <a:t>Face detection limited to about 2m</a:t>
            </a:r>
          </a:p>
        </p:txBody>
      </p:sp>
      <p:pic>
        <p:nvPicPr>
          <p:cNvPr id="4" name="圖片 3" descr="一張含有 文字, 螢幕擷取畫面, 網站, 軟體 的圖片&#10;&#10;自動產生的描述">
            <a:extLst>
              <a:ext uri="{FF2B5EF4-FFF2-40B4-BE49-F238E27FC236}">
                <a16:creationId xmlns:a16="http://schemas.microsoft.com/office/drawing/2014/main" id="{841359B4-5D59-D26D-983E-2F74EFA982FB}"/>
              </a:ext>
            </a:extLst>
          </p:cNvPr>
          <p:cNvPicPr>
            <a:picLocks noChangeAspect="1"/>
          </p:cNvPicPr>
          <p:nvPr/>
        </p:nvPicPr>
        <p:blipFill rotWithShape="1">
          <a:blip r:embed="rId3"/>
          <a:srcRect t="25429"/>
          <a:stretch/>
        </p:blipFill>
        <p:spPr>
          <a:xfrm>
            <a:off x="1763932" y="2128014"/>
            <a:ext cx="8664135" cy="4199632"/>
          </a:xfrm>
          <a:prstGeom prst="rect">
            <a:avLst/>
          </a:prstGeom>
        </p:spPr>
      </p:pic>
      <p:sp>
        <p:nvSpPr>
          <p:cNvPr id="6" name="文字方塊 5">
            <a:extLst>
              <a:ext uri="{FF2B5EF4-FFF2-40B4-BE49-F238E27FC236}">
                <a16:creationId xmlns:a16="http://schemas.microsoft.com/office/drawing/2014/main" id="{65DA0F0B-7675-BC3D-32A1-3F829C191AE0}"/>
              </a:ext>
            </a:extLst>
          </p:cNvPr>
          <p:cNvSpPr txBox="1"/>
          <p:nvPr/>
        </p:nvSpPr>
        <p:spPr>
          <a:xfrm>
            <a:off x="8991600" y="6327646"/>
            <a:ext cx="3581400" cy="307777"/>
          </a:xfrm>
          <a:prstGeom prst="rect">
            <a:avLst/>
          </a:prstGeom>
          <a:noFill/>
        </p:spPr>
        <p:txBody>
          <a:bodyPr wrap="square" rtlCol="0">
            <a:spAutoFit/>
          </a:bodyPr>
          <a:lstStyle/>
          <a:p>
            <a:r>
              <a:rPr lang="en" altLang="zh-TW" sz="1400" dirty="0">
                <a:hlinkClick r:id="rId4"/>
              </a:rPr>
              <a:t>IPEVO TOTEM 360 </a:t>
            </a:r>
            <a:r>
              <a:rPr lang="zh-TW" altLang="en-US" sz="1400" dirty="0">
                <a:hlinkClick r:id="rId4"/>
              </a:rPr>
              <a:t>沉浸式會議攝影機</a:t>
            </a:r>
            <a:endParaRPr lang="zh-TW"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6058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E55DCD61-2DFD-AEC1-F233-DC9C48FB1B6A}"/>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4</a:t>
            </a:fld>
            <a:endParaRPr lang="en-US" altLang="zh-TW" dirty="0"/>
          </a:p>
        </p:txBody>
      </p:sp>
      <p:sp>
        <p:nvSpPr>
          <p:cNvPr id="2" name="object 2"/>
          <p:cNvSpPr txBox="1">
            <a:spLocks noGrp="1"/>
          </p:cNvSpPr>
          <p:nvPr>
            <p:ph type="title"/>
          </p:nvPr>
        </p:nvSpPr>
        <p:spPr>
          <a:xfrm>
            <a:off x="1781022" y="377444"/>
            <a:ext cx="9191778" cy="574040"/>
          </a:xfrm>
          <a:prstGeom prst="rect">
            <a:avLst/>
          </a:prstGeom>
        </p:spPr>
        <p:txBody>
          <a:bodyPr vert="horz" wrap="square" lIns="0" tIns="12700" rIns="0" bIns="0" rtlCol="0">
            <a:spAutoFit/>
          </a:bodyPr>
          <a:lstStyle/>
          <a:p>
            <a:pPr marL="12700">
              <a:lnSpc>
                <a:spcPct val="100000"/>
              </a:lnSpc>
              <a:spcBef>
                <a:spcPts val="100"/>
              </a:spcBef>
            </a:pPr>
            <a:r>
              <a:rPr lang="en-US" altLang="zh-TW" sz="3600" spc="-5" dirty="0"/>
              <a:t>Introduction: </a:t>
            </a:r>
            <a:r>
              <a:rPr kumimoji="1" lang="en-US" altLang="zh-TW" sz="3600" dirty="0" err="1">
                <a:latin typeface="Arial" panose="020B0604020202020204" pitchFamily="34" charset="0"/>
                <a:cs typeface="Arial" panose="020B0604020202020204" pitchFamily="34" charset="0"/>
              </a:rPr>
              <a:t>Ipevo</a:t>
            </a:r>
            <a:r>
              <a:rPr kumimoji="1" lang="en-US" altLang="zh-TW" sz="3600" dirty="0">
                <a:latin typeface="Arial" panose="020B0604020202020204" pitchFamily="34" charset="0"/>
                <a:cs typeface="Arial" panose="020B0604020202020204" pitchFamily="34" charset="0"/>
              </a:rPr>
              <a:t> Totem 360</a:t>
            </a:r>
            <a:endParaRPr sz="3600" dirty="0"/>
          </a:p>
        </p:txBody>
      </p:sp>
      <p:sp>
        <p:nvSpPr>
          <p:cNvPr id="3" name="object 3"/>
          <p:cNvSpPr txBox="1"/>
          <p:nvPr/>
        </p:nvSpPr>
        <p:spPr>
          <a:xfrm>
            <a:off x="764540" y="1368191"/>
            <a:ext cx="9446260" cy="602088"/>
          </a:xfrm>
          <a:prstGeom prst="rect">
            <a:avLst/>
          </a:prstGeom>
        </p:spPr>
        <p:txBody>
          <a:bodyPr vert="horz" wrap="square" lIns="0" tIns="108585" rIns="0" bIns="0" rtlCol="0">
            <a:spAutoFit/>
          </a:bodyPr>
          <a:lstStyle/>
          <a:p>
            <a:pPr marL="12700">
              <a:lnSpc>
                <a:spcPct val="100000"/>
              </a:lnSpc>
              <a:spcBef>
                <a:spcPts val="855"/>
              </a:spcBef>
              <a:buSzPct val="81250"/>
              <a:tabLst>
                <a:tab pos="469265" algn="l"/>
                <a:tab pos="469900" algn="l"/>
              </a:tabLst>
            </a:pPr>
            <a:r>
              <a:rPr lang="en-US" sz="3200" b="1" spc="-5" dirty="0">
                <a:solidFill>
                  <a:srgbClr val="10253F"/>
                </a:solidFill>
                <a:latin typeface="Arial"/>
                <a:cs typeface="Arial"/>
              </a:rPr>
              <a:t>Real-time Image Stitching Problem </a:t>
            </a:r>
          </a:p>
        </p:txBody>
      </p:sp>
      <p:pic>
        <p:nvPicPr>
          <p:cNvPr id="7" name="內容版面配置區 5" descr="一張含有 人員, 室內, 電腦, 螢幕擷取畫面 的圖片&#10;&#10;自動產生的描述">
            <a:extLst>
              <a:ext uri="{FF2B5EF4-FFF2-40B4-BE49-F238E27FC236}">
                <a16:creationId xmlns:a16="http://schemas.microsoft.com/office/drawing/2014/main" id="{9ABA4332-E9D4-8CC9-E487-1974BF9E4168}"/>
              </a:ext>
            </a:extLst>
          </p:cNvPr>
          <p:cNvPicPr>
            <a:picLocks noChangeAspect="1"/>
          </p:cNvPicPr>
          <p:nvPr/>
        </p:nvPicPr>
        <p:blipFill rotWithShape="1">
          <a:blip r:embed="rId3"/>
          <a:srcRect t="35534" b="35576"/>
          <a:stretch/>
        </p:blipFill>
        <p:spPr>
          <a:xfrm>
            <a:off x="1423835" y="3138617"/>
            <a:ext cx="9344329" cy="1754660"/>
          </a:xfrm>
          <a:prstGeom prst="rect">
            <a:avLst/>
          </a:prstGeom>
        </p:spPr>
      </p:pic>
      <p:sp>
        <p:nvSpPr>
          <p:cNvPr id="8" name="矩形 7">
            <a:extLst>
              <a:ext uri="{FF2B5EF4-FFF2-40B4-BE49-F238E27FC236}">
                <a16:creationId xmlns:a16="http://schemas.microsoft.com/office/drawing/2014/main" id="{4EE94670-AF7F-76B8-5F9E-A97BF9982776}"/>
              </a:ext>
            </a:extLst>
          </p:cNvPr>
          <p:cNvSpPr/>
          <p:nvPr/>
        </p:nvSpPr>
        <p:spPr>
          <a:xfrm>
            <a:off x="4312509" y="3319185"/>
            <a:ext cx="1173892" cy="147523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文字方塊 8">
            <a:extLst>
              <a:ext uri="{FF2B5EF4-FFF2-40B4-BE49-F238E27FC236}">
                <a16:creationId xmlns:a16="http://schemas.microsoft.com/office/drawing/2014/main" id="{A5606284-C15E-ED18-D023-D252DA71FFB6}"/>
              </a:ext>
            </a:extLst>
          </p:cNvPr>
          <p:cNvSpPr txBox="1"/>
          <p:nvPr/>
        </p:nvSpPr>
        <p:spPr>
          <a:xfrm>
            <a:off x="148281" y="3785114"/>
            <a:ext cx="1519553" cy="400110"/>
          </a:xfrm>
          <a:prstGeom prst="rect">
            <a:avLst/>
          </a:prstGeom>
          <a:noFill/>
        </p:spPr>
        <p:txBody>
          <a:bodyPr wrap="square" rtlCol="0">
            <a:spAutoFit/>
          </a:bodyPr>
          <a:lstStyle/>
          <a:p>
            <a:r>
              <a:rPr kumimoji="1" lang="en-US" altLang="zh-TW" sz="2000" dirty="0">
                <a:latin typeface="Arial" panose="020B0604020202020204" pitchFamily="34" charset="0"/>
                <a:cs typeface="Arial" panose="020B0604020202020204" pitchFamily="34" charset="0"/>
              </a:rPr>
              <a:t>928 pixels</a:t>
            </a:r>
            <a:endParaRPr kumimoji="1" lang="zh-TW" altLang="en-US" sz="2000" dirty="0">
              <a:latin typeface="Arial" panose="020B0604020202020204" pitchFamily="34" charset="0"/>
              <a:cs typeface="Arial" panose="020B0604020202020204" pitchFamily="34" charset="0"/>
            </a:endParaRPr>
          </a:p>
        </p:txBody>
      </p:sp>
      <p:sp>
        <p:nvSpPr>
          <p:cNvPr id="10" name="文字方塊 9">
            <a:extLst>
              <a:ext uri="{FF2B5EF4-FFF2-40B4-BE49-F238E27FC236}">
                <a16:creationId xmlns:a16="http://schemas.microsoft.com/office/drawing/2014/main" id="{2E3695EA-E6A8-8088-603E-37AB2B882B0B}"/>
              </a:ext>
            </a:extLst>
          </p:cNvPr>
          <p:cNvSpPr txBox="1"/>
          <p:nvPr/>
        </p:nvSpPr>
        <p:spPr>
          <a:xfrm>
            <a:off x="4724399" y="2536404"/>
            <a:ext cx="2743200" cy="400110"/>
          </a:xfrm>
          <a:prstGeom prst="rect">
            <a:avLst/>
          </a:prstGeom>
          <a:noFill/>
        </p:spPr>
        <p:txBody>
          <a:bodyPr wrap="square" rtlCol="0">
            <a:spAutoFit/>
          </a:bodyPr>
          <a:lstStyle/>
          <a:p>
            <a:pPr algn="ctr"/>
            <a:r>
              <a:rPr kumimoji="1" lang="en-US" altLang="zh-TW" sz="2000" dirty="0">
                <a:latin typeface="Arial" panose="020B0604020202020204" pitchFamily="34" charset="0"/>
                <a:cs typeface="Arial" panose="020B0604020202020204" pitchFamily="34" charset="0"/>
              </a:rPr>
              <a:t>4,992 pixels</a:t>
            </a:r>
            <a:endParaRPr kumimoji="1" lang="zh-TW" altLang="en-US" sz="2000" dirty="0">
              <a:latin typeface="Arial" panose="020B0604020202020204" pitchFamily="34" charset="0"/>
              <a:cs typeface="Arial" panose="020B0604020202020204" pitchFamily="34" charset="0"/>
            </a:endParaRPr>
          </a:p>
        </p:txBody>
      </p:sp>
      <p:sp>
        <p:nvSpPr>
          <p:cNvPr id="11" name="文字方塊 10">
            <a:extLst>
              <a:ext uri="{FF2B5EF4-FFF2-40B4-BE49-F238E27FC236}">
                <a16:creationId xmlns:a16="http://schemas.microsoft.com/office/drawing/2014/main" id="{849CA018-E2F1-2E6E-7B1E-A3608981D62A}"/>
              </a:ext>
            </a:extLst>
          </p:cNvPr>
          <p:cNvSpPr txBox="1"/>
          <p:nvPr/>
        </p:nvSpPr>
        <p:spPr>
          <a:xfrm>
            <a:off x="1423835" y="5305285"/>
            <a:ext cx="6892262" cy="707886"/>
          </a:xfrm>
          <a:prstGeom prst="rect">
            <a:avLst/>
          </a:prstGeom>
          <a:noFill/>
        </p:spPr>
        <p:txBody>
          <a:bodyPr wrap="square" rtlCol="0">
            <a:spAutoFit/>
          </a:bodyPr>
          <a:lstStyle/>
          <a:p>
            <a:r>
              <a:rPr kumimoji="1" lang="en-US" altLang="zh-TW" sz="2000" dirty="0">
                <a:latin typeface="Arial" panose="020B0604020202020204" pitchFamily="34" charset="0"/>
                <a:cs typeface="Arial" panose="020B0604020202020204" pitchFamily="34" charset="0"/>
              </a:rPr>
              <a:t>Panoramic view: 928 × 4,992 pixels</a:t>
            </a:r>
          </a:p>
          <a:p>
            <a:r>
              <a:rPr kumimoji="1" lang="en-US" altLang="zh-TW" sz="2000" dirty="0">
                <a:latin typeface="Arial" panose="020B0604020202020204" pitchFamily="34" charset="0"/>
                <a:cs typeface="Arial" panose="020B0604020202020204" pitchFamily="34" charset="0"/>
              </a:rPr>
              <a:t>Method: Equirectangular Projection</a:t>
            </a:r>
            <a:endParaRPr kumimoji="1" lang="zh-TW"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482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E55DCD61-2DFD-AEC1-F233-DC9C48FB1B6A}"/>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5</a:t>
            </a:fld>
            <a:endParaRPr lang="en-US" altLang="zh-TW" dirty="0"/>
          </a:p>
        </p:txBody>
      </p:sp>
      <p:sp>
        <p:nvSpPr>
          <p:cNvPr id="2" name="object 2"/>
          <p:cNvSpPr txBox="1">
            <a:spLocks noGrp="1"/>
          </p:cNvSpPr>
          <p:nvPr>
            <p:ph type="title"/>
          </p:nvPr>
        </p:nvSpPr>
        <p:spPr>
          <a:xfrm>
            <a:off x="1781022" y="377444"/>
            <a:ext cx="4598670" cy="574040"/>
          </a:xfrm>
          <a:prstGeom prst="rect">
            <a:avLst/>
          </a:prstGeom>
        </p:spPr>
        <p:txBody>
          <a:bodyPr vert="horz" wrap="square" lIns="0" tIns="12700" rIns="0" bIns="0" rtlCol="0">
            <a:spAutoFit/>
          </a:bodyPr>
          <a:lstStyle/>
          <a:p>
            <a:pPr marL="12700">
              <a:lnSpc>
                <a:spcPct val="100000"/>
              </a:lnSpc>
              <a:spcBef>
                <a:spcPts val="100"/>
              </a:spcBef>
            </a:pPr>
            <a:r>
              <a:rPr lang="en-US" sz="3600" dirty="0"/>
              <a:t>Introduction</a:t>
            </a:r>
            <a:endParaRPr sz="3600" dirty="0"/>
          </a:p>
        </p:txBody>
      </p:sp>
      <p:sp>
        <p:nvSpPr>
          <p:cNvPr id="3" name="object 3"/>
          <p:cNvSpPr txBox="1"/>
          <p:nvPr/>
        </p:nvSpPr>
        <p:spPr>
          <a:xfrm>
            <a:off x="764540" y="1368191"/>
            <a:ext cx="10894060" cy="3295133"/>
          </a:xfrm>
          <a:prstGeom prst="rect">
            <a:avLst/>
          </a:prstGeom>
        </p:spPr>
        <p:txBody>
          <a:bodyPr vert="horz" wrap="square" lIns="0" tIns="108585" rIns="0" bIns="0" rtlCol="0">
            <a:spAutoFit/>
          </a:bodyPr>
          <a:lstStyle/>
          <a:p>
            <a:pPr marL="12700">
              <a:lnSpc>
                <a:spcPct val="100000"/>
              </a:lnSpc>
              <a:spcBef>
                <a:spcPts val="855"/>
              </a:spcBef>
              <a:buSzPct val="81250"/>
              <a:tabLst>
                <a:tab pos="469265" algn="l"/>
                <a:tab pos="469900" algn="l"/>
              </a:tabLst>
            </a:pPr>
            <a:r>
              <a:rPr lang="en-US" sz="3200" b="1" spc="-5" dirty="0">
                <a:solidFill>
                  <a:srgbClr val="10253F"/>
                </a:solidFill>
                <a:latin typeface="Arial"/>
                <a:cs typeface="Arial"/>
              </a:rPr>
              <a:t>Research Aim:</a:t>
            </a:r>
          </a:p>
          <a:p>
            <a:pPr marL="12700">
              <a:lnSpc>
                <a:spcPct val="100000"/>
              </a:lnSpc>
              <a:spcBef>
                <a:spcPts val="855"/>
              </a:spcBef>
              <a:buSzPct val="81250"/>
              <a:tabLst>
                <a:tab pos="469265" algn="l"/>
                <a:tab pos="469900" algn="l"/>
              </a:tabLst>
            </a:pPr>
            <a:r>
              <a:rPr lang="en-US" sz="3200" spc="-5" dirty="0">
                <a:solidFill>
                  <a:srgbClr val="10253F"/>
                </a:solidFill>
                <a:latin typeface="Arial"/>
                <a:cs typeface="Arial"/>
              </a:rPr>
              <a:t>To develop an Active Speaker Detection system using deep learning model based on the Maxwell GPU system development module </a:t>
            </a:r>
            <a:r>
              <a:rPr lang="en-US" sz="3200" b="1" spc="-5" dirty="0">
                <a:solidFill>
                  <a:srgbClr val="10253F"/>
                </a:solidFill>
                <a:latin typeface="Arial"/>
                <a:cs typeface="Arial"/>
              </a:rPr>
              <a:t>Jetson Nano System-on-Module</a:t>
            </a:r>
            <a:r>
              <a:rPr lang="en-US" sz="3200" spc="-5" dirty="0">
                <a:solidFill>
                  <a:srgbClr val="10253F"/>
                </a:solidFill>
                <a:latin typeface="Arial"/>
                <a:cs typeface="Arial"/>
              </a:rPr>
              <a:t> developed by Nvidia.</a:t>
            </a:r>
          </a:p>
          <a:p>
            <a:pPr marL="12700">
              <a:lnSpc>
                <a:spcPct val="100000"/>
              </a:lnSpc>
              <a:spcBef>
                <a:spcPts val="855"/>
              </a:spcBef>
              <a:buSzPct val="81250"/>
              <a:tabLst>
                <a:tab pos="469265" algn="l"/>
                <a:tab pos="469900" algn="l"/>
              </a:tabLst>
            </a:pPr>
            <a:r>
              <a:rPr lang="en" altLang="zh-TW" sz="3200" b="0" i="0" dirty="0">
                <a:solidFill>
                  <a:srgbClr val="1A1A1A"/>
                </a:solidFill>
                <a:effectLst/>
                <a:latin typeface="NVIDIA Sans"/>
              </a:rPr>
              <a:t> </a:t>
            </a:r>
            <a:endParaRPr lang="zh-TW" altLang="en-US" sz="3200" b="1" dirty="0">
              <a:latin typeface="Arial"/>
              <a:cs typeface="Arial"/>
            </a:endParaRPr>
          </a:p>
        </p:txBody>
      </p:sp>
      <p:sp>
        <p:nvSpPr>
          <p:cNvPr id="4" name="文字方塊 3">
            <a:extLst>
              <a:ext uri="{FF2B5EF4-FFF2-40B4-BE49-F238E27FC236}">
                <a16:creationId xmlns:a16="http://schemas.microsoft.com/office/drawing/2014/main" id="{51189EA3-30CA-E456-3E4A-43925ADA3129}"/>
              </a:ext>
            </a:extLst>
          </p:cNvPr>
          <p:cNvSpPr txBox="1"/>
          <p:nvPr/>
        </p:nvSpPr>
        <p:spPr>
          <a:xfrm>
            <a:off x="8001000" y="-47680"/>
            <a:ext cx="3496693" cy="246221"/>
          </a:xfrm>
          <a:prstGeom prst="rect">
            <a:avLst/>
          </a:prstGeom>
          <a:noFill/>
        </p:spPr>
        <p:txBody>
          <a:bodyPr wrap="square">
            <a:spAutoFit/>
          </a:bodyPr>
          <a:lstStyle/>
          <a:p>
            <a:r>
              <a:rPr lang="en-US" altLang="zh-TW" sz="1000" dirty="0">
                <a:latin typeface="Arial" panose="020B0604020202020204" pitchFamily="34" charset="0"/>
                <a:cs typeface="Arial" panose="020B0604020202020204" pitchFamily="34" charset="0"/>
              </a:rPr>
              <a:t>GPU: Graphic Processing Unit</a:t>
            </a:r>
          </a:p>
        </p:txBody>
      </p:sp>
    </p:spTree>
    <p:extLst>
      <p:ext uri="{BB962C8B-B14F-4D97-AF65-F5344CB8AC3E}">
        <p14:creationId xmlns:p14="http://schemas.microsoft.com/office/powerpoint/2010/main" val="2245581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E55DCD61-2DFD-AEC1-F233-DC9C48FB1B6A}"/>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6</a:t>
            </a:fld>
            <a:endParaRPr lang="en-US" altLang="zh-TW" dirty="0"/>
          </a:p>
        </p:txBody>
      </p:sp>
      <p:sp>
        <p:nvSpPr>
          <p:cNvPr id="2" name="object 2"/>
          <p:cNvSpPr txBox="1">
            <a:spLocks noGrp="1"/>
          </p:cNvSpPr>
          <p:nvPr>
            <p:ph type="title"/>
          </p:nvPr>
        </p:nvSpPr>
        <p:spPr>
          <a:xfrm>
            <a:off x="1781022" y="377444"/>
            <a:ext cx="4598670" cy="574040"/>
          </a:xfrm>
          <a:prstGeom prst="rect">
            <a:avLst/>
          </a:prstGeom>
        </p:spPr>
        <p:txBody>
          <a:bodyPr vert="horz" wrap="square" lIns="0" tIns="12700" rIns="0" bIns="0" rtlCol="0">
            <a:spAutoFit/>
          </a:bodyPr>
          <a:lstStyle/>
          <a:p>
            <a:pPr marL="12700">
              <a:lnSpc>
                <a:spcPct val="100000"/>
              </a:lnSpc>
              <a:spcBef>
                <a:spcPts val="100"/>
              </a:spcBef>
            </a:pPr>
            <a:r>
              <a:rPr lang="en-US" sz="3600" spc="-5" dirty="0"/>
              <a:t>Outline</a:t>
            </a:r>
            <a:endParaRPr sz="3600" dirty="0"/>
          </a:p>
        </p:txBody>
      </p:sp>
      <p:sp>
        <p:nvSpPr>
          <p:cNvPr id="3" name="object 3"/>
          <p:cNvSpPr txBox="1"/>
          <p:nvPr/>
        </p:nvSpPr>
        <p:spPr>
          <a:xfrm>
            <a:off x="764540" y="1368191"/>
            <a:ext cx="5290185" cy="2374368"/>
          </a:xfrm>
          <a:prstGeom prst="rect">
            <a:avLst/>
          </a:prstGeom>
        </p:spPr>
        <p:txBody>
          <a:bodyPr vert="horz" wrap="square" lIns="0" tIns="108585" rIns="0" bIns="0" rtlCol="0">
            <a:spAutoFit/>
          </a:bodyPr>
          <a:lstStyle/>
          <a:p>
            <a:pPr marL="469900" indent="-457200">
              <a:lnSpc>
                <a:spcPct val="100000"/>
              </a:lnSpc>
              <a:spcBef>
                <a:spcPts val="855"/>
              </a:spcBef>
              <a:buSzPct val="81250"/>
              <a:buFont typeface="Wingdings"/>
              <a:buChar char=""/>
              <a:tabLst>
                <a:tab pos="469265" algn="l"/>
                <a:tab pos="469900" algn="l"/>
              </a:tabLst>
            </a:pPr>
            <a:r>
              <a:rPr lang="en-US" sz="3200" b="1" spc="-5" dirty="0">
                <a:solidFill>
                  <a:schemeClr val="bg1">
                    <a:lumMod val="85000"/>
                  </a:schemeClr>
                </a:solidFill>
                <a:latin typeface="Arial"/>
                <a:cs typeface="Arial"/>
              </a:rPr>
              <a:t>Introduction</a:t>
            </a:r>
          </a:p>
          <a:p>
            <a:pPr marL="469900" indent="-457200">
              <a:lnSpc>
                <a:spcPct val="100000"/>
              </a:lnSpc>
              <a:spcBef>
                <a:spcPts val="855"/>
              </a:spcBef>
              <a:buSzPct val="81250"/>
              <a:buFont typeface="Wingdings"/>
              <a:buChar char=""/>
              <a:tabLst>
                <a:tab pos="469265" algn="l"/>
                <a:tab pos="469900" algn="l"/>
              </a:tabLst>
            </a:pPr>
            <a:r>
              <a:rPr lang="en-US" sz="3200" b="1" spc="-25" dirty="0">
                <a:solidFill>
                  <a:srgbClr val="10253F"/>
                </a:solidFill>
                <a:latin typeface="Arial"/>
                <a:cs typeface="Arial"/>
              </a:rPr>
              <a:t>Proposed Method</a:t>
            </a:r>
            <a:endParaRPr sz="3200" b="1" dirty="0">
              <a:latin typeface="Arial"/>
              <a:cs typeface="Arial"/>
            </a:endParaRPr>
          </a:p>
          <a:p>
            <a:pPr marL="469900" indent="-457200">
              <a:lnSpc>
                <a:spcPct val="100000"/>
              </a:lnSpc>
              <a:spcBef>
                <a:spcPts val="730"/>
              </a:spcBef>
              <a:buSzPct val="81250"/>
              <a:buFont typeface="Wingdings"/>
              <a:buChar char=""/>
              <a:tabLst>
                <a:tab pos="469265" algn="l"/>
                <a:tab pos="469900" algn="l"/>
              </a:tabLst>
            </a:pPr>
            <a:r>
              <a:rPr lang="en-US" sz="3200" b="1" spc="-5" dirty="0">
                <a:solidFill>
                  <a:schemeClr val="bg1">
                    <a:lumMod val="85000"/>
                  </a:schemeClr>
                </a:solidFill>
                <a:latin typeface="Arial"/>
                <a:cs typeface="Arial"/>
              </a:rPr>
              <a:t>Expect Result</a:t>
            </a:r>
          </a:p>
          <a:p>
            <a:pPr marL="469900" indent="-457200">
              <a:lnSpc>
                <a:spcPct val="100000"/>
              </a:lnSpc>
              <a:spcBef>
                <a:spcPts val="730"/>
              </a:spcBef>
              <a:buSzPct val="81250"/>
              <a:buFont typeface="Wingdings"/>
              <a:buChar char=""/>
              <a:tabLst>
                <a:tab pos="469265" algn="l"/>
                <a:tab pos="469900" algn="l"/>
              </a:tabLst>
            </a:pPr>
            <a:r>
              <a:rPr lang="en-US" sz="3200" b="1" spc="-5" dirty="0">
                <a:solidFill>
                  <a:schemeClr val="bg1">
                    <a:lumMod val="85000"/>
                  </a:schemeClr>
                </a:solidFill>
                <a:latin typeface="Arial"/>
                <a:cs typeface="Arial"/>
              </a:rPr>
              <a:t>Summary</a:t>
            </a:r>
          </a:p>
        </p:txBody>
      </p:sp>
    </p:spTree>
    <p:extLst>
      <p:ext uri="{BB962C8B-B14F-4D97-AF65-F5344CB8AC3E}">
        <p14:creationId xmlns:p14="http://schemas.microsoft.com/office/powerpoint/2010/main" val="3134247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1838AB25-9F18-2F58-24FE-FB02B872E08B}"/>
              </a:ext>
            </a:extLst>
          </p:cNvPr>
          <p:cNvSpPr>
            <a:spLocks noGrp="1"/>
          </p:cNvSpPr>
          <p:nvPr>
            <p:ph type="body" idx="1"/>
          </p:nvPr>
        </p:nvSpPr>
        <p:spPr/>
        <p:txBody>
          <a:bodyPr/>
          <a:lstStyle/>
          <a:p>
            <a:endParaRPr kumimoji="1" lang="zh-TW" altLang="en-US"/>
          </a:p>
        </p:txBody>
      </p:sp>
      <p:sp>
        <p:nvSpPr>
          <p:cNvPr id="4" name="投影片編號版面配置區 3">
            <a:extLst>
              <a:ext uri="{FF2B5EF4-FFF2-40B4-BE49-F238E27FC236}">
                <a16:creationId xmlns:a16="http://schemas.microsoft.com/office/drawing/2014/main" id="{0ACBD09F-7A59-FFA3-AC80-41EE37F54F76}"/>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7</a:t>
            </a:fld>
            <a:endParaRPr lang="en-US" altLang="zh-TW" dirty="0"/>
          </a:p>
        </p:txBody>
      </p:sp>
      <p:pic>
        <p:nvPicPr>
          <p:cNvPr id="5" name="內容版面配置區 6" descr="一張含有 正方形, 室內遊戲和運動, 圖板遊戲, 遊戲 的圖片&#10;&#10;自動產生的描述">
            <a:extLst>
              <a:ext uri="{FF2B5EF4-FFF2-40B4-BE49-F238E27FC236}">
                <a16:creationId xmlns:a16="http://schemas.microsoft.com/office/drawing/2014/main" id="{D0F699E9-2705-7D3C-418D-6CAF09220A90}"/>
              </a:ext>
            </a:extLst>
          </p:cNvPr>
          <p:cNvPicPr>
            <a:picLocks noChangeAspect="1"/>
          </p:cNvPicPr>
          <p:nvPr/>
        </p:nvPicPr>
        <p:blipFill>
          <a:blip r:embed="rId2"/>
          <a:stretch>
            <a:fillRect/>
          </a:stretch>
        </p:blipFill>
        <p:spPr>
          <a:xfrm>
            <a:off x="6166060" y="1847850"/>
            <a:ext cx="5082733" cy="4351338"/>
          </a:xfrm>
          <a:prstGeom prst="rect">
            <a:avLst/>
          </a:prstGeom>
        </p:spPr>
      </p:pic>
      <p:pic>
        <p:nvPicPr>
          <p:cNvPr id="6" name="圖片 5" descr="一張含有 球 的圖片&#10;&#10;自動產生的描述">
            <a:extLst>
              <a:ext uri="{FF2B5EF4-FFF2-40B4-BE49-F238E27FC236}">
                <a16:creationId xmlns:a16="http://schemas.microsoft.com/office/drawing/2014/main" id="{026943BA-264A-5E18-85A9-987DFA8743CD}"/>
              </a:ext>
            </a:extLst>
          </p:cNvPr>
          <p:cNvPicPr>
            <a:picLocks noChangeAspect="1"/>
          </p:cNvPicPr>
          <p:nvPr/>
        </p:nvPicPr>
        <p:blipFill>
          <a:blip r:embed="rId3"/>
          <a:stretch>
            <a:fillRect/>
          </a:stretch>
        </p:blipFill>
        <p:spPr>
          <a:xfrm>
            <a:off x="629563" y="1890186"/>
            <a:ext cx="5396379" cy="4351337"/>
          </a:xfrm>
          <a:prstGeom prst="rect">
            <a:avLst/>
          </a:prstGeom>
        </p:spPr>
      </p:pic>
      <p:sp>
        <p:nvSpPr>
          <p:cNvPr id="7" name="object 2">
            <a:extLst>
              <a:ext uri="{FF2B5EF4-FFF2-40B4-BE49-F238E27FC236}">
                <a16:creationId xmlns:a16="http://schemas.microsoft.com/office/drawing/2014/main" id="{450A501C-B62C-1D8D-93FC-4CFEE08720B7}"/>
              </a:ext>
            </a:extLst>
          </p:cNvPr>
          <p:cNvSpPr txBox="1">
            <a:spLocks noGrp="1"/>
          </p:cNvSpPr>
          <p:nvPr>
            <p:ph type="title"/>
          </p:nvPr>
        </p:nvSpPr>
        <p:spPr>
          <a:xfrm>
            <a:off x="1781022" y="377444"/>
            <a:ext cx="7134378" cy="566822"/>
          </a:xfrm>
          <a:prstGeom prst="rect">
            <a:avLst/>
          </a:prstGeom>
        </p:spPr>
        <p:txBody>
          <a:bodyPr vert="horz" wrap="square" lIns="0" tIns="12700" rIns="0" bIns="0" rtlCol="0">
            <a:spAutoFit/>
          </a:bodyPr>
          <a:lstStyle/>
          <a:p>
            <a:pPr marL="12700">
              <a:lnSpc>
                <a:spcPct val="100000"/>
              </a:lnSpc>
              <a:spcBef>
                <a:spcPts val="100"/>
              </a:spcBef>
            </a:pPr>
            <a:r>
              <a:rPr kumimoji="1" lang="en-US" altLang="zh-TW" sz="3600" dirty="0">
                <a:latin typeface="Arial" panose="020B0604020202020204" pitchFamily="34" charset="0"/>
                <a:cs typeface="Arial" panose="020B0604020202020204" pitchFamily="34" charset="0"/>
              </a:rPr>
              <a:t>Preliminary: Camera Calibration</a:t>
            </a:r>
            <a:endParaRPr sz="3600" dirty="0"/>
          </a:p>
        </p:txBody>
      </p:sp>
      <p:sp>
        <p:nvSpPr>
          <p:cNvPr id="8" name="文字方塊 7">
            <a:extLst>
              <a:ext uri="{FF2B5EF4-FFF2-40B4-BE49-F238E27FC236}">
                <a16:creationId xmlns:a16="http://schemas.microsoft.com/office/drawing/2014/main" id="{0EC16E1C-B9F7-F3A2-E9B2-86EEB4B239E4}"/>
              </a:ext>
            </a:extLst>
          </p:cNvPr>
          <p:cNvSpPr txBox="1"/>
          <p:nvPr/>
        </p:nvSpPr>
        <p:spPr>
          <a:xfrm>
            <a:off x="7239000" y="6342056"/>
            <a:ext cx="5997195" cy="276999"/>
          </a:xfrm>
          <a:prstGeom prst="rect">
            <a:avLst/>
          </a:prstGeom>
          <a:noFill/>
        </p:spPr>
        <p:txBody>
          <a:bodyPr wrap="square" rtlCol="0">
            <a:spAutoFit/>
          </a:bodyPr>
          <a:lstStyle/>
          <a:p>
            <a:r>
              <a:rPr kumimoji="1" lang="en-US" altLang="zh-TW" sz="1200" dirty="0">
                <a:latin typeface="Arial" panose="020B0604020202020204" pitchFamily="34" charset="0"/>
                <a:cs typeface="Arial" panose="020B0604020202020204" pitchFamily="34" charset="0"/>
              </a:rPr>
              <a:t>Source: https://</a:t>
            </a:r>
            <a:r>
              <a:rPr kumimoji="1" lang="en-US" altLang="zh-TW" sz="1200" dirty="0" err="1">
                <a:latin typeface="Arial" panose="020B0604020202020204" pitchFamily="34" charset="0"/>
                <a:cs typeface="Arial" panose="020B0604020202020204" pitchFamily="34" charset="0"/>
              </a:rPr>
              <a:t>docs.opencv.org</a:t>
            </a:r>
            <a:r>
              <a:rPr kumimoji="1" lang="en-US" altLang="zh-TW" sz="1200" dirty="0">
                <a:latin typeface="Arial" panose="020B0604020202020204" pitchFamily="34" charset="0"/>
                <a:cs typeface="Arial" panose="020B0604020202020204" pitchFamily="34" charset="0"/>
              </a:rPr>
              <a:t>/4.x/dc/</a:t>
            </a:r>
            <a:r>
              <a:rPr kumimoji="1" lang="en-US" altLang="zh-TW" sz="1200" dirty="0" err="1">
                <a:latin typeface="Arial" panose="020B0604020202020204" pitchFamily="34" charset="0"/>
                <a:cs typeface="Arial" panose="020B0604020202020204" pitchFamily="34" charset="0"/>
              </a:rPr>
              <a:t>dbb</a:t>
            </a:r>
            <a:r>
              <a:rPr kumimoji="1" lang="en-US" altLang="zh-TW" sz="1200" dirty="0">
                <a:latin typeface="Arial" panose="020B0604020202020204" pitchFamily="34" charset="0"/>
                <a:cs typeface="Arial" panose="020B0604020202020204" pitchFamily="34" charset="0"/>
              </a:rPr>
              <a:t>/</a:t>
            </a:r>
            <a:r>
              <a:rPr kumimoji="1" lang="en-US" altLang="zh-TW" sz="1200" dirty="0" err="1">
                <a:latin typeface="Arial" panose="020B0604020202020204" pitchFamily="34" charset="0"/>
                <a:cs typeface="Arial" panose="020B0604020202020204" pitchFamily="34" charset="0"/>
              </a:rPr>
              <a:t>tutorial_py_calibration.html</a:t>
            </a:r>
            <a:endParaRPr kumimoji="1" lang="zh-TW"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9927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F37474F-6A7E-B5AC-8DF5-3086B412AF43}"/>
              </a:ext>
            </a:extLst>
          </p:cNvPr>
          <p:cNvSpPr>
            <a:spLocks noGrp="1"/>
          </p:cNvSpPr>
          <p:nvPr>
            <p:ph type="sldNum" sz="quarter" idx="7"/>
          </p:nvPr>
        </p:nvSpPr>
        <p:spPr/>
        <p:txBody>
          <a:bodyPr/>
          <a:lstStyle/>
          <a:p>
            <a:pPr marL="38100">
              <a:lnSpc>
                <a:spcPts val="1425"/>
              </a:lnSpc>
            </a:pPr>
            <a:fld id="{81D60167-4931-47E6-BA6A-407CBD079E47}" type="slidenum">
              <a:rPr lang="en-US" altLang="zh-TW" smtClean="0"/>
              <a:pPr marL="38100">
                <a:lnSpc>
                  <a:spcPts val="1425"/>
                </a:lnSpc>
              </a:pPr>
              <a:t>8</a:t>
            </a:fld>
            <a:endParaRPr lang="en-US" altLang="zh-TW" dirty="0"/>
          </a:p>
        </p:txBody>
      </p:sp>
      <p:sp>
        <p:nvSpPr>
          <p:cNvPr id="5" name="object 3">
            <a:extLst>
              <a:ext uri="{FF2B5EF4-FFF2-40B4-BE49-F238E27FC236}">
                <a16:creationId xmlns:a16="http://schemas.microsoft.com/office/drawing/2014/main" id="{00E9376A-1E44-7A0D-54C0-8D6E48F3CFB1}"/>
              </a:ext>
            </a:extLst>
          </p:cNvPr>
          <p:cNvSpPr txBox="1"/>
          <p:nvPr/>
        </p:nvSpPr>
        <p:spPr>
          <a:xfrm>
            <a:off x="764540" y="1368191"/>
            <a:ext cx="6779260" cy="2128147"/>
          </a:xfrm>
          <a:prstGeom prst="rect">
            <a:avLst/>
          </a:prstGeom>
        </p:spPr>
        <p:txBody>
          <a:bodyPr vert="horz" wrap="square" lIns="0" tIns="108585" rIns="0" bIns="0" rtlCol="0">
            <a:spAutoFit/>
          </a:bodyPr>
          <a:lstStyle/>
          <a:p>
            <a:pPr marL="469900" indent="-457200">
              <a:lnSpc>
                <a:spcPct val="100000"/>
              </a:lnSpc>
              <a:spcBef>
                <a:spcPts val="855"/>
              </a:spcBef>
              <a:buSzPct val="81250"/>
              <a:buFont typeface="Wingdings"/>
              <a:buChar char=""/>
              <a:tabLst>
                <a:tab pos="469265" algn="l"/>
                <a:tab pos="469900" algn="l"/>
              </a:tabLst>
            </a:pPr>
            <a:r>
              <a:rPr lang="en-US" sz="2800" b="1" spc="-5" dirty="0">
                <a:solidFill>
                  <a:srgbClr val="10253F"/>
                </a:solidFill>
                <a:latin typeface="Arial"/>
                <a:cs typeface="Arial"/>
              </a:rPr>
              <a:t>128-core/CUDA Nvidia Maxwell GPU</a:t>
            </a:r>
          </a:p>
          <a:p>
            <a:pPr marL="469900" indent="-457200">
              <a:lnSpc>
                <a:spcPct val="100000"/>
              </a:lnSpc>
              <a:spcBef>
                <a:spcPts val="855"/>
              </a:spcBef>
              <a:buSzPct val="81250"/>
              <a:buFont typeface="Wingdings"/>
              <a:buChar char=""/>
              <a:tabLst>
                <a:tab pos="469265" algn="l"/>
                <a:tab pos="469900" algn="l"/>
              </a:tabLst>
            </a:pPr>
            <a:r>
              <a:rPr lang="en-US" sz="2800" b="1" spc="-25" dirty="0">
                <a:solidFill>
                  <a:srgbClr val="10253F"/>
                </a:solidFill>
                <a:latin typeface="Arial"/>
                <a:cs typeface="Arial"/>
              </a:rPr>
              <a:t>Quad-core ARM A57 CPU</a:t>
            </a:r>
          </a:p>
          <a:p>
            <a:pPr marL="469900" indent="-457200">
              <a:lnSpc>
                <a:spcPct val="100000"/>
              </a:lnSpc>
              <a:spcBef>
                <a:spcPts val="730"/>
              </a:spcBef>
              <a:buSzPct val="81250"/>
              <a:buFont typeface="Wingdings"/>
              <a:buChar char=""/>
              <a:tabLst>
                <a:tab pos="469265" algn="l"/>
                <a:tab pos="469900" algn="l"/>
              </a:tabLst>
            </a:pPr>
            <a:r>
              <a:rPr lang="en-US" sz="2800" b="1" spc="-5" dirty="0">
                <a:solidFill>
                  <a:srgbClr val="10253F"/>
                </a:solidFill>
                <a:latin typeface="Arial"/>
                <a:cs typeface="Arial"/>
              </a:rPr>
              <a:t>2 GB 64-bit LPDDR4 | 25.6 GB/s</a:t>
            </a:r>
          </a:p>
          <a:p>
            <a:pPr marL="469900" indent="-457200">
              <a:lnSpc>
                <a:spcPct val="100000"/>
              </a:lnSpc>
              <a:spcBef>
                <a:spcPts val="730"/>
              </a:spcBef>
              <a:buSzPct val="81250"/>
              <a:buFont typeface="Wingdings"/>
              <a:buChar char=""/>
              <a:tabLst>
                <a:tab pos="469265" algn="l"/>
                <a:tab pos="469900" algn="l"/>
              </a:tabLst>
            </a:pPr>
            <a:r>
              <a:rPr lang="en-US" sz="2800" b="1" spc="-5" dirty="0">
                <a:solidFill>
                  <a:srgbClr val="10253F"/>
                </a:solidFill>
                <a:latin typeface="Arial"/>
                <a:cs typeface="Arial"/>
              </a:rPr>
              <a:t>Wi-Fi module and cable</a:t>
            </a:r>
          </a:p>
        </p:txBody>
      </p:sp>
      <p:pic>
        <p:nvPicPr>
          <p:cNvPr id="6" name="圖片 5">
            <a:extLst>
              <a:ext uri="{FF2B5EF4-FFF2-40B4-BE49-F238E27FC236}">
                <a16:creationId xmlns:a16="http://schemas.microsoft.com/office/drawing/2014/main" id="{D3A60639-38F2-D8F0-B7D5-F3120C15E438}"/>
              </a:ext>
            </a:extLst>
          </p:cNvPr>
          <p:cNvPicPr>
            <a:picLocks noChangeAspect="1"/>
          </p:cNvPicPr>
          <p:nvPr/>
        </p:nvPicPr>
        <p:blipFill>
          <a:blip r:embed="rId3"/>
          <a:stretch>
            <a:fillRect/>
          </a:stretch>
        </p:blipFill>
        <p:spPr>
          <a:xfrm>
            <a:off x="7391400" y="2286000"/>
            <a:ext cx="3496693" cy="2675500"/>
          </a:xfrm>
          <a:prstGeom prst="rect">
            <a:avLst/>
          </a:prstGeom>
        </p:spPr>
      </p:pic>
      <p:sp>
        <p:nvSpPr>
          <p:cNvPr id="7" name="文字方塊 6">
            <a:extLst>
              <a:ext uri="{FF2B5EF4-FFF2-40B4-BE49-F238E27FC236}">
                <a16:creationId xmlns:a16="http://schemas.microsoft.com/office/drawing/2014/main" id="{7B7A5ED5-6803-12ED-8BAB-B7460665D4EE}"/>
              </a:ext>
            </a:extLst>
          </p:cNvPr>
          <p:cNvSpPr txBox="1"/>
          <p:nvPr/>
        </p:nvSpPr>
        <p:spPr>
          <a:xfrm>
            <a:off x="7391400" y="6361106"/>
            <a:ext cx="5181600" cy="261610"/>
          </a:xfrm>
          <a:prstGeom prst="rect">
            <a:avLst/>
          </a:prstGeom>
          <a:noFill/>
        </p:spPr>
        <p:txBody>
          <a:bodyPr wrap="square" rtlCol="0">
            <a:spAutoFit/>
          </a:bodyPr>
          <a:lstStyle/>
          <a:p>
            <a:r>
              <a:rPr kumimoji="1" lang="en-US" altLang="zh-TW" sz="1100" dirty="0">
                <a:latin typeface="Arial" panose="020B0604020202020204" pitchFamily="34" charset="0"/>
                <a:cs typeface="Arial" panose="020B0604020202020204" pitchFamily="34" charset="0"/>
              </a:rPr>
              <a:t>Source: https://</a:t>
            </a:r>
            <a:r>
              <a:rPr kumimoji="1" lang="en-US" altLang="zh-TW" sz="1100" dirty="0" err="1">
                <a:latin typeface="Arial" panose="020B0604020202020204" pitchFamily="34" charset="0"/>
                <a:cs typeface="Arial" panose="020B0604020202020204" pitchFamily="34" charset="0"/>
              </a:rPr>
              <a:t>developer.nvidia.com</a:t>
            </a:r>
            <a:r>
              <a:rPr kumimoji="1" lang="en-US" altLang="zh-TW" sz="1100" dirty="0">
                <a:latin typeface="Arial" panose="020B0604020202020204" pitchFamily="34" charset="0"/>
                <a:cs typeface="Arial" panose="020B0604020202020204" pitchFamily="34" charset="0"/>
              </a:rPr>
              <a:t>/embedded/jetson-nano-developer-kit</a:t>
            </a:r>
            <a:endParaRPr kumimoji="1" lang="zh-TW" altLang="en-US" sz="1100" dirty="0">
              <a:latin typeface="Arial" panose="020B0604020202020204" pitchFamily="34" charset="0"/>
              <a:cs typeface="Arial" panose="020B0604020202020204" pitchFamily="34" charset="0"/>
            </a:endParaRPr>
          </a:p>
        </p:txBody>
      </p:sp>
      <p:sp>
        <p:nvSpPr>
          <p:cNvPr id="8" name="object 2">
            <a:extLst>
              <a:ext uri="{FF2B5EF4-FFF2-40B4-BE49-F238E27FC236}">
                <a16:creationId xmlns:a16="http://schemas.microsoft.com/office/drawing/2014/main" id="{D9C4B8C7-FECF-959A-EF4B-81042ED4C388}"/>
              </a:ext>
            </a:extLst>
          </p:cNvPr>
          <p:cNvSpPr txBox="1">
            <a:spLocks noGrp="1"/>
          </p:cNvSpPr>
          <p:nvPr>
            <p:ph type="title"/>
          </p:nvPr>
        </p:nvSpPr>
        <p:spPr>
          <a:xfrm>
            <a:off x="1781021" y="526202"/>
            <a:ext cx="8573671" cy="443711"/>
          </a:xfrm>
          <a:prstGeom prst="rect">
            <a:avLst/>
          </a:prstGeom>
        </p:spPr>
        <p:txBody>
          <a:bodyPr vert="horz" wrap="square" lIns="0" tIns="12700" rIns="0" bIns="0" rtlCol="0">
            <a:spAutoFit/>
          </a:bodyPr>
          <a:lstStyle/>
          <a:p>
            <a:pPr marL="12700">
              <a:lnSpc>
                <a:spcPct val="100000"/>
              </a:lnSpc>
              <a:spcBef>
                <a:spcPts val="100"/>
              </a:spcBef>
            </a:pPr>
            <a:r>
              <a:rPr lang="en-US" altLang="zh-TW" dirty="0"/>
              <a:t>Nvidia Jetson Nano 2GB Developer Kit</a:t>
            </a:r>
            <a:endParaRPr dirty="0"/>
          </a:p>
        </p:txBody>
      </p:sp>
      <p:sp>
        <p:nvSpPr>
          <p:cNvPr id="12" name="文字方塊 11">
            <a:extLst>
              <a:ext uri="{FF2B5EF4-FFF2-40B4-BE49-F238E27FC236}">
                <a16:creationId xmlns:a16="http://schemas.microsoft.com/office/drawing/2014/main" id="{2DCCF403-EAB5-8733-3189-F54184C1A414}"/>
              </a:ext>
            </a:extLst>
          </p:cNvPr>
          <p:cNvSpPr txBox="1"/>
          <p:nvPr/>
        </p:nvSpPr>
        <p:spPr>
          <a:xfrm>
            <a:off x="8001000" y="-47680"/>
            <a:ext cx="3496693" cy="1015663"/>
          </a:xfrm>
          <a:prstGeom prst="rect">
            <a:avLst/>
          </a:prstGeom>
          <a:noFill/>
        </p:spPr>
        <p:txBody>
          <a:bodyPr wrap="square">
            <a:spAutoFit/>
          </a:bodyPr>
          <a:lstStyle/>
          <a:p>
            <a:r>
              <a:rPr lang="en-US" altLang="zh-TW" sz="1000" dirty="0">
                <a:latin typeface="Arial" panose="020B0604020202020204" pitchFamily="34" charset="0"/>
                <a:cs typeface="Arial" panose="020B0604020202020204" pitchFamily="34" charset="0"/>
              </a:rPr>
              <a:t>CUDA: Compute Unified Device Architecture</a:t>
            </a:r>
          </a:p>
          <a:p>
            <a:r>
              <a:rPr lang="en-US" altLang="zh-TW" sz="1000" dirty="0">
                <a:latin typeface="Arial" panose="020B0604020202020204" pitchFamily="34" charset="0"/>
                <a:cs typeface="Arial" panose="020B0604020202020204" pitchFamily="34" charset="0"/>
              </a:rPr>
              <a:t>GPU: Graphic Processing Unit</a:t>
            </a:r>
          </a:p>
          <a:p>
            <a:r>
              <a:rPr lang="en-US" altLang="zh-TW" sz="1000" dirty="0">
                <a:latin typeface="Arial" panose="020B0604020202020204" pitchFamily="34" charset="0"/>
                <a:cs typeface="Arial" panose="020B0604020202020204" pitchFamily="34" charset="0"/>
              </a:rPr>
              <a:t>ARM: Advanced RISC Machine</a:t>
            </a:r>
          </a:p>
          <a:p>
            <a:r>
              <a:rPr lang="en-US" altLang="zh-TW" sz="1000" dirty="0">
                <a:latin typeface="Arial" panose="020B0604020202020204" pitchFamily="34" charset="0"/>
                <a:cs typeface="Arial" panose="020B0604020202020204" pitchFamily="34" charset="0"/>
              </a:rPr>
              <a:t>RISC: Reduced Instruction Set Computer</a:t>
            </a:r>
          </a:p>
          <a:p>
            <a:r>
              <a:rPr lang="en-US" altLang="zh-TW" sz="1000" dirty="0">
                <a:latin typeface="Arial" panose="020B0604020202020204" pitchFamily="34" charset="0"/>
                <a:cs typeface="Arial" panose="020B0604020202020204" pitchFamily="34" charset="0"/>
              </a:rPr>
              <a:t>CPU: Central Processing Unit</a:t>
            </a:r>
          </a:p>
          <a:p>
            <a:r>
              <a:rPr lang="en-US" altLang="zh-TW" sz="1000" dirty="0">
                <a:latin typeface="Arial" panose="020B0604020202020204" pitchFamily="34" charset="0"/>
                <a:cs typeface="Arial" panose="020B0604020202020204" pitchFamily="34" charset="0"/>
              </a:rPr>
              <a:t>LPDDR: Low-Power Double Data Rate</a:t>
            </a:r>
          </a:p>
        </p:txBody>
      </p:sp>
    </p:spTree>
    <p:extLst>
      <p:ext uri="{BB962C8B-B14F-4D97-AF65-F5344CB8AC3E}">
        <p14:creationId xmlns:p14="http://schemas.microsoft.com/office/powerpoint/2010/main" val="30150127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787</TotalTime>
  <Words>2604</Words>
  <Application>Microsoft Macintosh PowerPoint</Application>
  <PresentationFormat>寬螢幕</PresentationFormat>
  <Paragraphs>236</Paragraphs>
  <Slides>29</Slides>
  <Notes>14</Notes>
  <HiddenSlides>4</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29</vt:i4>
      </vt:variant>
    </vt:vector>
  </HeadingPairs>
  <TitlesOfParts>
    <vt:vector size="41" baseType="lpstr">
      <vt:lpstr>-apple-system</vt:lpstr>
      <vt:lpstr>??</vt:lpstr>
      <vt:lpstr>CMMI6</vt:lpstr>
      <vt:lpstr>CMMI9</vt:lpstr>
      <vt:lpstr>Microsoft YaHei</vt:lpstr>
      <vt:lpstr>NimbusRomNo9L</vt:lpstr>
      <vt:lpstr>NVIDIA Sans</vt:lpstr>
      <vt:lpstr>Arial</vt:lpstr>
      <vt:lpstr>Calibri</vt:lpstr>
      <vt:lpstr>Times New Roman</vt:lpstr>
      <vt:lpstr>Wingdings</vt:lpstr>
      <vt:lpstr>Office Theme</vt:lpstr>
      <vt:lpstr>PowerPoint 簡報</vt:lpstr>
      <vt:lpstr>Outline</vt:lpstr>
      <vt:lpstr>Outline</vt:lpstr>
      <vt:lpstr>Introduction: Ipevo Totem 360</vt:lpstr>
      <vt:lpstr>Introduction: Ipevo Totem 360</vt:lpstr>
      <vt:lpstr>Introduction</vt:lpstr>
      <vt:lpstr>Outline</vt:lpstr>
      <vt:lpstr>Preliminary: Camera Calibration</vt:lpstr>
      <vt:lpstr>Nvidia Jetson Nano 2GB Developer Kit</vt:lpstr>
      <vt:lpstr>Nvidia Jetson Nano 4GB Developer Kit</vt:lpstr>
      <vt:lpstr>Nvidia Jetson Nano 4GB Developer Kit</vt:lpstr>
      <vt:lpstr>Nvidia Jetson Nano 4GB Developer Kit</vt:lpstr>
      <vt:lpstr>Nvidia Jetson Nano 4GB Developer Kit</vt:lpstr>
      <vt:lpstr>Nvidia Jetson Nano 4GB Developer Kit</vt:lpstr>
      <vt:lpstr>Nvidia Jetson Nano 4GB Developer Kit</vt:lpstr>
      <vt:lpstr>Nvidia Jetson Nano 2GB Developer Kit</vt:lpstr>
      <vt:lpstr>Datasets</vt:lpstr>
      <vt:lpstr>Framework</vt:lpstr>
      <vt:lpstr>Proposed Method</vt:lpstr>
      <vt:lpstr>Proposed Method</vt:lpstr>
      <vt:lpstr>Proposed Method</vt:lpstr>
      <vt:lpstr>Outline</vt:lpstr>
      <vt:lpstr>Expect Result</vt:lpstr>
      <vt:lpstr>Expect Result</vt:lpstr>
      <vt:lpstr>Expect Result: Qualitative Analysis </vt:lpstr>
      <vt:lpstr>Outline</vt:lpstr>
      <vt:lpstr>Summary</vt:lpstr>
      <vt:lpstr>Reference</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cp:lastModifiedBy>鄒雨笙</cp:lastModifiedBy>
  <cp:revision>482</cp:revision>
  <dcterms:created xsi:type="dcterms:W3CDTF">2023-11-04T15:29:22Z</dcterms:created>
  <dcterms:modified xsi:type="dcterms:W3CDTF">2023-11-13T04:58:11Z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2023-09-18T00:00:00Z</vt:filetime>
  </property>
  <property fmtid="{D5CDD505-2E9C-101B-9397-08002B2CF9AE}" pid="3" name="LastSaved">
    <vt:filetime>2023-11-04T00:00:00Z</vt:filetime>
  </property>
</Properties>
</file>